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Lst>
  <p:sldSz cy="5143500" cx="9144000"/>
  <p:notesSz cx="6858000" cy="9144000"/>
  <p:embeddedFontLst>
    <p:embeddedFont>
      <p:font typeface="Playfair Display"/>
      <p:regular r:id="rId37"/>
      <p:bold r:id="rId38"/>
      <p:italic r:id="rId39"/>
      <p:boldItalic r:id="rId40"/>
    </p:embeddedFont>
    <p:embeddedFont>
      <p:font typeface="Lato"/>
      <p:regular r:id="rId41"/>
      <p:bold r:id="rId42"/>
      <p:italic r:id="rId43"/>
      <p:boldItalic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E13BB640-85DD-4A90-BE31-F8D1D10570AF}">
  <a:tblStyle styleId="{E13BB640-85DD-4A90-BE31-F8D1D10570AF}"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layfairDisplay-boldItalic.fntdata"/><Relationship Id="rId20" Type="http://schemas.openxmlformats.org/officeDocument/2006/relationships/slide" Target="slides/slide14.xml"/><Relationship Id="rId42" Type="http://schemas.openxmlformats.org/officeDocument/2006/relationships/font" Target="fonts/Lato-bold.fntdata"/><Relationship Id="rId41" Type="http://schemas.openxmlformats.org/officeDocument/2006/relationships/font" Target="fonts/Lato-regular.fntdata"/><Relationship Id="rId22" Type="http://schemas.openxmlformats.org/officeDocument/2006/relationships/slide" Target="slides/slide16.xml"/><Relationship Id="rId44" Type="http://schemas.openxmlformats.org/officeDocument/2006/relationships/font" Target="fonts/Lato-boldItalic.fntdata"/><Relationship Id="rId21" Type="http://schemas.openxmlformats.org/officeDocument/2006/relationships/slide" Target="slides/slide15.xml"/><Relationship Id="rId43" Type="http://schemas.openxmlformats.org/officeDocument/2006/relationships/font" Target="fonts/Lato-italic.fntdata"/><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slide" Target="slides/slide29.xml"/><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font" Target="fonts/PlayfairDisplay-regular.fntdata"/><Relationship Id="rId14" Type="http://schemas.openxmlformats.org/officeDocument/2006/relationships/slide" Target="slides/slide8.xml"/><Relationship Id="rId36" Type="http://schemas.openxmlformats.org/officeDocument/2006/relationships/slide" Target="slides/slide30.xml"/><Relationship Id="rId17" Type="http://schemas.openxmlformats.org/officeDocument/2006/relationships/slide" Target="slides/slide11.xml"/><Relationship Id="rId39" Type="http://schemas.openxmlformats.org/officeDocument/2006/relationships/font" Target="fonts/PlayfairDisplay-italic.fntdata"/><Relationship Id="rId16" Type="http://schemas.openxmlformats.org/officeDocument/2006/relationships/slide" Target="slides/slide10.xml"/><Relationship Id="rId38" Type="http://schemas.openxmlformats.org/officeDocument/2006/relationships/font" Target="fonts/PlayfairDisplay-bold.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g3f9297ac4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3f9297ac4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g3f9297ac46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f9297ac46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g3fa441eca9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3fa441eca9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Google Shape;130;g3fa441eca9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fa441eca9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Google Shape;136;g3fa441eca9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3fa441eca9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g3fa441eca9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3fa441eca9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g3fa441eca9_1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3fa441eca9_1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3" name="Shape 153"/>
        <p:cNvGrpSpPr/>
        <p:nvPr/>
      </p:nvGrpSpPr>
      <p:grpSpPr>
        <a:xfrm>
          <a:off x="0" y="0"/>
          <a:ext cx="0" cy="0"/>
          <a:chOff x="0" y="0"/>
          <a:chExt cx="0" cy="0"/>
        </a:xfrm>
      </p:grpSpPr>
      <p:sp>
        <p:nvSpPr>
          <p:cNvPr id="154" name="Google Shape;154;g3fa441eca9_1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3fa441eca9_1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9" name="Shape 159"/>
        <p:cNvGrpSpPr/>
        <p:nvPr/>
      </p:nvGrpSpPr>
      <p:grpSpPr>
        <a:xfrm>
          <a:off x="0" y="0"/>
          <a:ext cx="0" cy="0"/>
          <a:chOff x="0" y="0"/>
          <a:chExt cx="0" cy="0"/>
        </a:xfrm>
      </p:grpSpPr>
      <p:sp>
        <p:nvSpPr>
          <p:cNvPr id="160" name="Google Shape;160;g3fa441eca9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fa441eca9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5" name="Shape 165"/>
        <p:cNvGrpSpPr/>
        <p:nvPr/>
      </p:nvGrpSpPr>
      <p:grpSpPr>
        <a:xfrm>
          <a:off x="0" y="0"/>
          <a:ext cx="0" cy="0"/>
          <a:chOff x="0" y="0"/>
          <a:chExt cx="0" cy="0"/>
        </a:xfrm>
      </p:grpSpPr>
      <p:sp>
        <p:nvSpPr>
          <p:cNvPr id="166" name="Google Shape;166;g3fa441eca9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3fa441eca9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 name="Shape 61"/>
        <p:cNvGrpSpPr/>
        <p:nvPr/>
      </p:nvGrpSpPr>
      <p:grpSpPr>
        <a:xfrm>
          <a:off x="0" y="0"/>
          <a:ext cx="0" cy="0"/>
          <a:chOff x="0" y="0"/>
          <a:chExt cx="0" cy="0"/>
        </a:xfrm>
      </p:grpSpPr>
      <p:sp>
        <p:nvSpPr>
          <p:cNvPr id="62" name="Google Shape;62;g3f9ec015ec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f9ec015ec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Google Shape;173;g3fa441eca9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3fa441eca9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 name="Shape 178"/>
        <p:cNvGrpSpPr/>
        <p:nvPr/>
      </p:nvGrpSpPr>
      <p:grpSpPr>
        <a:xfrm>
          <a:off x="0" y="0"/>
          <a:ext cx="0" cy="0"/>
          <a:chOff x="0" y="0"/>
          <a:chExt cx="0" cy="0"/>
        </a:xfrm>
      </p:grpSpPr>
      <p:sp>
        <p:nvSpPr>
          <p:cNvPr id="179" name="Google Shape;179;g3fa441eca9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3fa441eca9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g3fa441eca9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3fa441eca9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0" name="Shape 190"/>
        <p:cNvGrpSpPr/>
        <p:nvPr/>
      </p:nvGrpSpPr>
      <p:grpSpPr>
        <a:xfrm>
          <a:off x="0" y="0"/>
          <a:ext cx="0" cy="0"/>
          <a:chOff x="0" y="0"/>
          <a:chExt cx="0" cy="0"/>
        </a:xfrm>
      </p:grpSpPr>
      <p:sp>
        <p:nvSpPr>
          <p:cNvPr id="191" name="Google Shape;191;g3f9297ac46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3f9297ac46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6" name="Shape 196"/>
        <p:cNvGrpSpPr/>
        <p:nvPr/>
      </p:nvGrpSpPr>
      <p:grpSpPr>
        <a:xfrm>
          <a:off x="0" y="0"/>
          <a:ext cx="0" cy="0"/>
          <a:chOff x="0" y="0"/>
          <a:chExt cx="0" cy="0"/>
        </a:xfrm>
      </p:grpSpPr>
      <p:sp>
        <p:nvSpPr>
          <p:cNvPr id="197" name="Google Shape;197;g3f9297ac46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3f9297ac46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 name="Shape 202"/>
        <p:cNvGrpSpPr/>
        <p:nvPr/>
      </p:nvGrpSpPr>
      <p:grpSpPr>
        <a:xfrm>
          <a:off x="0" y="0"/>
          <a:ext cx="0" cy="0"/>
          <a:chOff x="0" y="0"/>
          <a:chExt cx="0" cy="0"/>
        </a:xfrm>
      </p:grpSpPr>
      <p:sp>
        <p:nvSpPr>
          <p:cNvPr id="203" name="Google Shape;203;g3f9ec015ec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3f9ec015ec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9" name="Shape 209"/>
        <p:cNvGrpSpPr/>
        <p:nvPr/>
      </p:nvGrpSpPr>
      <p:grpSpPr>
        <a:xfrm>
          <a:off x="0" y="0"/>
          <a:ext cx="0" cy="0"/>
          <a:chOff x="0" y="0"/>
          <a:chExt cx="0" cy="0"/>
        </a:xfrm>
      </p:grpSpPr>
      <p:sp>
        <p:nvSpPr>
          <p:cNvPr id="210" name="Google Shape;210;g3f9ec015ec_2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3f9ec015ec_2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 name="Shape 215"/>
        <p:cNvGrpSpPr/>
        <p:nvPr/>
      </p:nvGrpSpPr>
      <p:grpSpPr>
        <a:xfrm>
          <a:off x="0" y="0"/>
          <a:ext cx="0" cy="0"/>
          <a:chOff x="0" y="0"/>
          <a:chExt cx="0" cy="0"/>
        </a:xfrm>
      </p:grpSpPr>
      <p:sp>
        <p:nvSpPr>
          <p:cNvPr id="216" name="Google Shape;216;g3f9ec015ec_5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3f9ec015ec_5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 name="Shape 237"/>
        <p:cNvGrpSpPr/>
        <p:nvPr/>
      </p:nvGrpSpPr>
      <p:grpSpPr>
        <a:xfrm>
          <a:off x="0" y="0"/>
          <a:ext cx="0" cy="0"/>
          <a:chOff x="0" y="0"/>
          <a:chExt cx="0" cy="0"/>
        </a:xfrm>
      </p:grpSpPr>
      <p:sp>
        <p:nvSpPr>
          <p:cNvPr id="238" name="Google Shape;238;g3f927f043e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3f927f043e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 name="Shape 243"/>
        <p:cNvGrpSpPr/>
        <p:nvPr/>
      </p:nvGrpSpPr>
      <p:grpSpPr>
        <a:xfrm>
          <a:off x="0" y="0"/>
          <a:ext cx="0" cy="0"/>
          <a:chOff x="0" y="0"/>
          <a:chExt cx="0" cy="0"/>
        </a:xfrm>
      </p:grpSpPr>
      <p:sp>
        <p:nvSpPr>
          <p:cNvPr id="244" name="Google Shape;244;g3f927f043e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3f927f043e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Google Shape;68;g3f927f043e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f927f043e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 name="Shape 249"/>
        <p:cNvGrpSpPr/>
        <p:nvPr/>
      </p:nvGrpSpPr>
      <p:grpSpPr>
        <a:xfrm>
          <a:off x="0" y="0"/>
          <a:ext cx="0" cy="0"/>
          <a:chOff x="0" y="0"/>
          <a:chExt cx="0" cy="0"/>
        </a:xfrm>
      </p:grpSpPr>
      <p:sp>
        <p:nvSpPr>
          <p:cNvPr id="250" name="Google Shape;250;g3f9297ac46_0_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1" name="Google Shape;251;g3f9297ac46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 name="Shape 73"/>
        <p:cNvGrpSpPr/>
        <p:nvPr/>
      </p:nvGrpSpPr>
      <p:grpSpPr>
        <a:xfrm>
          <a:off x="0" y="0"/>
          <a:ext cx="0" cy="0"/>
          <a:chOff x="0" y="0"/>
          <a:chExt cx="0" cy="0"/>
        </a:xfrm>
      </p:grpSpPr>
      <p:sp>
        <p:nvSpPr>
          <p:cNvPr id="74" name="Google Shape;74;g3f927f043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f927f043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g3f927f043e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f927f043e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Google Shape;86;g3f9297ac46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f9297ac46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g3f9297ac46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3f9297ac46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9" name="Shape 99"/>
        <p:cNvGrpSpPr/>
        <p:nvPr/>
      </p:nvGrpSpPr>
      <p:grpSpPr>
        <a:xfrm>
          <a:off x="0" y="0"/>
          <a:ext cx="0" cy="0"/>
          <a:chOff x="0" y="0"/>
          <a:chExt cx="0" cy="0"/>
        </a:xfrm>
      </p:grpSpPr>
      <p:sp>
        <p:nvSpPr>
          <p:cNvPr id="100" name="Google Shape;100;g3f9297ac46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3f9297ac46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Google Shape;106;g3f9297ac46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f9297ac46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2749050" y="748800"/>
            <a:ext cx="3645900" cy="3645900"/>
          </a:xfrm>
          <a:prstGeom prst="rect">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1" name="Google Shape;11;p2"/>
          <p:cNvSpPr/>
          <p:nvPr/>
        </p:nvSpPr>
        <p:spPr>
          <a:xfrm>
            <a:off x="2992950" y="992700"/>
            <a:ext cx="3158100" cy="3158100"/>
          </a:xfrm>
          <a:prstGeom prst="rect">
            <a:avLst/>
          </a:prstGeom>
          <a:noFill/>
          <a:ln cap="flat" cmpd="sng" w="28575">
            <a:solidFill>
              <a:schemeClr val="lt1"/>
            </a:solidFill>
            <a:prstDash val="solid"/>
            <a:miter lim="8000"/>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2" name="Google Shape;12;p2"/>
          <p:cNvSpPr txBox="1"/>
          <p:nvPr>
            <p:ph type="ctrTitle"/>
          </p:nvPr>
        </p:nvSpPr>
        <p:spPr>
          <a:xfrm>
            <a:off x="3096250" y="1627200"/>
            <a:ext cx="2951400" cy="1584300"/>
          </a:xfrm>
          <a:prstGeom prst="rect">
            <a:avLst/>
          </a:prstGeom>
        </p:spPr>
        <p:txBody>
          <a:bodyPr anchorCtr="0" anchor="ctr" bIns="91425" lIns="91425" spcFirstLastPara="1" rIns="91425" wrap="square" tIns="91425"/>
          <a:lstStyle>
            <a:lvl1pPr lvl="0" algn="ctr">
              <a:spcBef>
                <a:spcPts val="0"/>
              </a:spcBef>
              <a:spcAft>
                <a:spcPts val="0"/>
              </a:spcAft>
              <a:buClr>
                <a:schemeClr val="lt1"/>
              </a:buClr>
              <a:buSzPts val="3200"/>
              <a:buFont typeface="Lato"/>
              <a:buNone/>
              <a:defRPr>
                <a:solidFill>
                  <a:schemeClr val="lt1"/>
                </a:solidFill>
                <a:latin typeface="Lato"/>
                <a:ea typeface="Lato"/>
                <a:cs typeface="Lato"/>
                <a:sym typeface="Lato"/>
              </a:defRPr>
            </a:lvl1pPr>
            <a:lvl2pPr lvl="1" algn="ctr">
              <a:spcBef>
                <a:spcPts val="0"/>
              </a:spcBef>
              <a:spcAft>
                <a:spcPts val="0"/>
              </a:spcAft>
              <a:buClr>
                <a:schemeClr val="lt1"/>
              </a:buClr>
              <a:buSzPts val="3200"/>
              <a:buFont typeface="Lato"/>
              <a:buNone/>
              <a:defRPr>
                <a:solidFill>
                  <a:schemeClr val="lt1"/>
                </a:solidFill>
                <a:latin typeface="Lato"/>
                <a:ea typeface="Lato"/>
                <a:cs typeface="Lato"/>
                <a:sym typeface="Lato"/>
              </a:defRPr>
            </a:lvl2pPr>
            <a:lvl3pPr lvl="2" algn="ctr">
              <a:spcBef>
                <a:spcPts val="0"/>
              </a:spcBef>
              <a:spcAft>
                <a:spcPts val="0"/>
              </a:spcAft>
              <a:buClr>
                <a:schemeClr val="lt1"/>
              </a:buClr>
              <a:buSzPts val="3200"/>
              <a:buFont typeface="Lato"/>
              <a:buNone/>
              <a:defRPr>
                <a:solidFill>
                  <a:schemeClr val="lt1"/>
                </a:solidFill>
                <a:latin typeface="Lato"/>
                <a:ea typeface="Lato"/>
                <a:cs typeface="Lato"/>
                <a:sym typeface="Lato"/>
              </a:defRPr>
            </a:lvl3pPr>
            <a:lvl4pPr lvl="3" algn="ctr">
              <a:spcBef>
                <a:spcPts val="0"/>
              </a:spcBef>
              <a:spcAft>
                <a:spcPts val="0"/>
              </a:spcAft>
              <a:buClr>
                <a:schemeClr val="lt1"/>
              </a:buClr>
              <a:buSzPts val="3200"/>
              <a:buFont typeface="Lato"/>
              <a:buNone/>
              <a:defRPr>
                <a:solidFill>
                  <a:schemeClr val="lt1"/>
                </a:solidFill>
                <a:latin typeface="Lato"/>
                <a:ea typeface="Lato"/>
                <a:cs typeface="Lato"/>
                <a:sym typeface="Lato"/>
              </a:defRPr>
            </a:lvl4pPr>
            <a:lvl5pPr lvl="4" algn="ctr">
              <a:spcBef>
                <a:spcPts val="0"/>
              </a:spcBef>
              <a:spcAft>
                <a:spcPts val="0"/>
              </a:spcAft>
              <a:buClr>
                <a:schemeClr val="lt1"/>
              </a:buClr>
              <a:buSzPts val="3200"/>
              <a:buFont typeface="Lato"/>
              <a:buNone/>
              <a:defRPr>
                <a:solidFill>
                  <a:schemeClr val="lt1"/>
                </a:solidFill>
                <a:latin typeface="Lato"/>
                <a:ea typeface="Lato"/>
                <a:cs typeface="Lato"/>
                <a:sym typeface="Lato"/>
              </a:defRPr>
            </a:lvl5pPr>
            <a:lvl6pPr lvl="5" algn="ctr">
              <a:spcBef>
                <a:spcPts val="0"/>
              </a:spcBef>
              <a:spcAft>
                <a:spcPts val="0"/>
              </a:spcAft>
              <a:buClr>
                <a:schemeClr val="lt1"/>
              </a:buClr>
              <a:buSzPts val="3200"/>
              <a:buFont typeface="Lato"/>
              <a:buNone/>
              <a:defRPr>
                <a:solidFill>
                  <a:schemeClr val="lt1"/>
                </a:solidFill>
                <a:latin typeface="Lato"/>
                <a:ea typeface="Lato"/>
                <a:cs typeface="Lato"/>
                <a:sym typeface="Lato"/>
              </a:defRPr>
            </a:lvl6pPr>
            <a:lvl7pPr lvl="6" algn="ctr">
              <a:spcBef>
                <a:spcPts val="0"/>
              </a:spcBef>
              <a:spcAft>
                <a:spcPts val="0"/>
              </a:spcAft>
              <a:buClr>
                <a:schemeClr val="lt1"/>
              </a:buClr>
              <a:buSzPts val="3200"/>
              <a:buFont typeface="Lato"/>
              <a:buNone/>
              <a:defRPr>
                <a:solidFill>
                  <a:schemeClr val="lt1"/>
                </a:solidFill>
                <a:latin typeface="Lato"/>
                <a:ea typeface="Lato"/>
                <a:cs typeface="Lato"/>
                <a:sym typeface="Lato"/>
              </a:defRPr>
            </a:lvl7pPr>
            <a:lvl8pPr lvl="7" algn="ctr">
              <a:spcBef>
                <a:spcPts val="0"/>
              </a:spcBef>
              <a:spcAft>
                <a:spcPts val="0"/>
              </a:spcAft>
              <a:buClr>
                <a:schemeClr val="lt1"/>
              </a:buClr>
              <a:buSzPts val="3200"/>
              <a:buFont typeface="Lato"/>
              <a:buNone/>
              <a:defRPr>
                <a:solidFill>
                  <a:schemeClr val="lt1"/>
                </a:solidFill>
                <a:latin typeface="Lato"/>
                <a:ea typeface="Lato"/>
                <a:cs typeface="Lato"/>
                <a:sym typeface="Lato"/>
              </a:defRPr>
            </a:lvl8pPr>
            <a:lvl9pPr lvl="8" algn="ctr">
              <a:spcBef>
                <a:spcPts val="0"/>
              </a:spcBef>
              <a:spcAft>
                <a:spcPts val="0"/>
              </a:spcAft>
              <a:buClr>
                <a:schemeClr val="lt1"/>
              </a:buClr>
              <a:buSzPts val="3200"/>
              <a:buFont typeface="Lato"/>
              <a:buNone/>
              <a:defRPr>
                <a:solidFill>
                  <a:schemeClr val="lt1"/>
                </a:solidFill>
                <a:latin typeface="Lato"/>
                <a:ea typeface="Lato"/>
                <a:cs typeface="Lato"/>
                <a:sym typeface="Lato"/>
              </a:defRPr>
            </a:lvl9pPr>
          </a:lstStyle>
          <a:p/>
        </p:txBody>
      </p:sp>
      <p:sp>
        <p:nvSpPr>
          <p:cNvPr id="13" name="Google Shape;13;p2"/>
          <p:cNvSpPr txBox="1"/>
          <p:nvPr>
            <p:ph idx="1" type="subTitle"/>
          </p:nvPr>
        </p:nvSpPr>
        <p:spPr>
          <a:xfrm>
            <a:off x="3096363" y="3266930"/>
            <a:ext cx="2951400" cy="701400"/>
          </a:xfrm>
          <a:prstGeom prst="rect">
            <a:avLst/>
          </a:prstGeom>
        </p:spPr>
        <p:txBody>
          <a:bodyPr anchorCtr="0" anchor="b" bIns="91425" lIns="91425" spcFirstLastPara="1" rIns="91425" wrap="square" tIns="91425"/>
          <a:lstStyle>
            <a:lvl1pPr lvl="0" algn="ctr">
              <a:lnSpc>
                <a:spcPct val="100000"/>
              </a:lnSpc>
              <a:spcBef>
                <a:spcPts val="0"/>
              </a:spcBef>
              <a:spcAft>
                <a:spcPts val="0"/>
              </a:spcAft>
              <a:buClr>
                <a:schemeClr val="lt1"/>
              </a:buClr>
              <a:buSzPts val="1800"/>
              <a:buFont typeface="Playfair Display"/>
              <a:buNone/>
              <a:defRPr b="1">
                <a:solidFill>
                  <a:schemeClr val="lt1"/>
                </a:solidFill>
                <a:latin typeface="Playfair Display"/>
                <a:ea typeface="Playfair Display"/>
                <a:cs typeface="Playfair Display"/>
                <a:sym typeface="Playfair Display"/>
              </a:defRPr>
            </a:lvl1pPr>
            <a:lvl2pPr lvl="1"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2pPr>
            <a:lvl3pPr lvl="2"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3pPr>
            <a:lvl4pPr lvl="3"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4pPr>
            <a:lvl5pPr lvl="4"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5pPr>
            <a:lvl6pPr lvl="5"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6pPr>
            <a:lvl7pPr lvl="6"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7pPr>
            <a:lvl8pPr lvl="7"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8pPr>
            <a:lvl9pPr lvl="8" algn="ctr">
              <a:lnSpc>
                <a:spcPct val="100000"/>
              </a:lnSpc>
              <a:spcBef>
                <a:spcPts val="0"/>
              </a:spcBef>
              <a:spcAft>
                <a:spcPts val="0"/>
              </a:spcAft>
              <a:buClr>
                <a:schemeClr val="lt1"/>
              </a:buClr>
              <a:buSzPts val="1800"/>
              <a:buFont typeface="Playfair Display"/>
              <a:buNone/>
              <a:defRPr b="1" sz="1800">
                <a:solidFill>
                  <a:schemeClr val="lt1"/>
                </a:solidFill>
                <a:latin typeface="Playfair Display"/>
                <a:ea typeface="Playfair Display"/>
                <a:cs typeface="Playfair Display"/>
                <a:sym typeface="Playfair Display"/>
              </a:defRPr>
            </a:lvl9pPr>
          </a:lstStyle>
          <a:p/>
        </p:txBody>
      </p:sp>
      <p:sp>
        <p:nvSpPr>
          <p:cNvPr id="14" name="Google Shape;14;p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8" name="Shape 48"/>
        <p:cNvGrpSpPr/>
        <p:nvPr/>
      </p:nvGrpSpPr>
      <p:grpSpPr>
        <a:xfrm>
          <a:off x="0" y="0"/>
          <a:ext cx="0" cy="0"/>
          <a:chOff x="0" y="0"/>
          <a:chExt cx="0" cy="0"/>
        </a:xfrm>
      </p:grpSpPr>
      <p:sp>
        <p:nvSpPr>
          <p:cNvPr id="49" name="Google Shape;49;p11"/>
          <p:cNvSpPr/>
          <p:nvPr/>
        </p:nvSpPr>
        <p:spPr>
          <a:xfrm>
            <a:off x="0" y="5045700"/>
            <a:ext cx="9144000" cy="97800"/>
          </a:xfrm>
          <a:prstGeom prst="rect">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0" name="Google Shape;50;p11"/>
          <p:cNvSpPr txBox="1"/>
          <p:nvPr>
            <p:ph hasCustomPrompt="1" type="title"/>
          </p:nvPr>
        </p:nvSpPr>
        <p:spPr>
          <a:xfrm>
            <a:off x="311700" y="1233100"/>
            <a:ext cx="8520600" cy="1610100"/>
          </a:xfrm>
          <a:prstGeom prst="rect">
            <a:avLst/>
          </a:prstGeom>
        </p:spPr>
        <p:txBody>
          <a:bodyPr anchorCtr="0" anchor="b" bIns="91425" lIns="91425" spcFirstLastPara="1" rIns="91425" wrap="square" tIns="91425"/>
          <a:lstStyle>
            <a:lvl1pPr lvl="0" algn="ctr">
              <a:spcBef>
                <a:spcPts val="0"/>
              </a:spcBef>
              <a:spcAft>
                <a:spcPts val="0"/>
              </a:spcAft>
              <a:buSzPts val="10000"/>
              <a:buFont typeface="Lato"/>
              <a:buNone/>
              <a:defRPr sz="10000">
                <a:latin typeface="Lato"/>
                <a:ea typeface="Lato"/>
                <a:cs typeface="Lato"/>
                <a:sym typeface="Lato"/>
              </a:defRPr>
            </a:lvl1pPr>
            <a:lvl2pPr lvl="1" algn="ctr">
              <a:spcBef>
                <a:spcPts val="0"/>
              </a:spcBef>
              <a:spcAft>
                <a:spcPts val="0"/>
              </a:spcAft>
              <a:buSzPts val="10000"/>
              <a:buFont typeface="Lato"/>
              <a:buNone/>
              <a:defRPr sz="10000">
                <a:latin typeface="Lato"/>
                <a:ea typeface="Lato"/>
                <a:cs typeface="Lato"/>
                <a:sym typeface="Lato"/>
              </a:defRPr>
            </a:lvl2pPr>
            <a:lvl3pPr lvl="2" algn="ctr">
              <a:spcBef>
                <a:spcPts val="0"/>
              </a:spcBef>
              <a:spcAft>
                <a:spcPts val="0"/>
              </a:spcAft>
              <a:buSzPts val="10000"/>
              <a:buFont typeface="Lato"/>
              <a:buNone/>
              <a:defRPr sz="10000">
                <a:latin typeface="Lato"/>
                <a:ea typeface="Lato"/>
                <a:cs typeface="Lato"/>
                <a:sym typeface="Lato"/>
              </a:defRPr>
            </a:lvl3pPr>
            <a:lvl4pPr lvl="3" algn="ctr">
              <a:spcBef>
                <a:spcPts val="0"/>
              </a:spcBef>
              <a:spcAft>
                <a:spcPts val="0"/>
              </a:spcAft>
              <a:buSzPts val="10000"/>
              <a:buFont typeface="Lato"/>
              <a:buNone/>
              <a:defRPr sz="10000">
                <a:latin typeface="Lato"/>
                <a:ea typeface="Lato"/>
                <a:cs typeface="Lato"/>
                <a:sym typeface="Lato"/>
              </a:defRPr>
            </a:lvl4pPr>
            <a:lvl5pPr lvl="4" algn="ctr">
              <a:spcBef>
                <a:spcPts val="0"/>
              </a:spcBef>
              <a:spcAft>
                <a:spcPts val="0"/>
              </a:spcAft>
              <a:buSzPts val="10000"/>
              <a:buFont typeface="Lato"/>
              <a:buNone/>
              <a:defRPr sz="10000">
                <a:latin typeface="Lato"/>
                <a:ea typeface="Lato"/>
                <a:cs typeface="Lato"/>
                <a:sym typeface="Lato"/>
              </a:defRPr>
            </a:lvl5pPr>
            <a:lvl6pPr lvl="5" algn="ctr">
              <a:spcBef>
                <a:spcPts val="0"/>
              </a:spcBef>
              <a:spcAft>
                <a:spcPts val="0"/>
              </a:spcAft>
              <a:buSzPts val="10000"/>
              <a:buFont typeface="Lato"/>
              <a:buNone/>
              <a:defRPr sz="10000">
                <a:latin typeface="Lato"/>
                <a:ea typeface="Lato"/>
                <a:cs typeface="Lato"/>
                <a:sym typeface="Lato"/>
              </a:defRPr>
            </a:lvl6pPr>
            <a:lvl7pPr lvl="6" algn="ctr">
              <a:spcBef>
                <a:spcPts val="0"/>
              </a:spcBef>
              <a:spcAft>
                <a:spcPts val="0"/>
              </a:spcAft>
              <a:buSzPts val="10000"/>
              <a:buFont typeface="Lato"/>
              <a:buNone/>
              <a:defRPr sz="10000">
                <a:latin typeface="Lato"/>
                <a:ea typeface="Lato"/>
                <a:cs typeface="Lato"/>
                <a:sym typeface="Lato"/>
              </a:defRPr>
            </a:lvl7pPr>
            <a:lvl8pPr lvl="7" algn="ctr">
              <a:spcBef>
                <a:spcPts val="0"/>
              </a:spcBef>
              <a:spcAft>
                <a:spcPts val="0"/>
              </a:spcAft>
              <a:buSzPts val="10000"/>
              <a:buFont typeface="Lato"/>
              <a:buNone/>
              <a:defRPr sz="10000">
                <a:latin typeface="Lato"/>
                <a:ea typeface="Lato"/>
                <a:cs typeface="Lato"/>
                <a:sym typeface="Lato"/>
              </a:defRPr>
            </a:lvl8pPr>
            <a:lvl9pPr lvl="8" algn="ctr">
              <a:spcBef>
                <a:spcPts val="0"/>
              </a:spcBef>
              <a:spcAft>
                <a:spcPts val="0"/>
              </a:spcAft>
              <a:buSzPts val="10000"/>
              <a:buFont typeface="Lato"/>
              <a:buNone/>
              <a:defRPr sz="10000">
                <a:latin typeface="Lato"/>
                <a:ea typeface="Lato"/>
                <a:cs typeface="Lato"/>
                <a:sym typeface="Lato"/>
              </a:defRPr>
            </a:lvl9pPr>
          </a:lstStyle>
          <a:p>
            <a:r>
              <a:t>xx%</a:t>
            </a:r>
          </a:p>
        </p:txBody>
      </p:sp>
      <p:sp>
        <p:nvSpPr>
          <p:cNvPr id="51" name="Google Shape;51;p11"/>
          <p:cNvSpPr txBox="1"/>
          <p:nvPr>
            <p:ph idx="1" type="body"/>
          </p:nvPr>
        </p:nvSpPr>
        <p:spPr>
          <a:xfrm>
            <a:off x="311700" y="2919450"/>
            <a:ext cx="8520600" cy="10716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2" name="Google Shape;52;p11"/>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dk1"/>
        </a:solidFill>
      </p:bgPr>
    </p:bg>
    <p:spTree>
      <p:nvGrpSpPr>
        <p:cNvPr id="15" name="Shape 15"/>
        <p:cNvGrpSpPr/>
        <p:nvPr/>
      </p:nvGrpSpPr>
      <p:grpSpPr>
        <a:xfrm>
          <a:off x="0" y="0"/>
          <a:ext cx="0" cy="0"/>
          <a:chOff x="0" y="0"/>
          <a:chExt cx="0" cy="0"/>
        </a:xfrm>
      </p:grpSpPr>
      <p:sp>
        <p:nvSpPr>
          <p:cNvPr id="16" name="Google Shape;16;p3"/>
          <p:cNvSpPr txBox="1"/>
          <p:nvPr>
            <p:ph type="title"/>
          </p:nvPr>
        </p:nvSpPr>
        <p:spPr>
          <a:xfrm>
            <a:off x="509550" y="1423875"/>
            <a:ext cx="8124900" cy="1798200"/>
          </a:xfrm>
          <a:prstGeom prst="rect">
            <a:avLst/>
          </a:prstGeom>
        </p:spPr>
        <p:txBody>
          <a:bodyPr anchorCtr="0" anchor="ctr" bIns="91425" lIns="91425" spcFirstLastPara="1" rIns="91425" wrap="square" tIns="91425"/>
          <a:lstStyle>
            <a:lvl1pPr lvl="0"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1pPr>
            <a:lvl2pPr lvl="1"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2pPr>
            <a:lvl3pPr lvl="2"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3pPr>
            <a:lvl4pPr lvl="3"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4pPr>
            <a:lvl5pPr lvl="4"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5pPr>
            <a:lvl6pPr lvl="5"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6pPr>
            <a:lvl7pPr lvl="6"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7pPr>
            <a:lvl8pPr lvl="7"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8pPr>
            <a:lvl9pPr lvl="8" algn="ctr">
              <a:spcBef>
                <a:spcPts val="0"/>
              </a:spcBef>
              <a:spcAft>
                <a:spcPts val="0"/>
              </a:spcAft>
              <a:buClr>
                <a:schemeClr val="lt1"/>
              </a:buClr>
              <a:buSzPts val="4800"/>
              <a:buFont typeface="Lato"/>
              <a:buNone/>
              <a:defRPr b="0" sz="4800">
                <a:solidFill>
                  <a:schemeClr val="lt1"/>
                </a:solidFill>
                <a:latin typeface="Lato"/>
                <a:ea typeface="Lato"/>
                <a:cs typeface="Lato"/>
                <a:sym typeface="Lato"/>
              </a:defRPr>
            </a:lvl9pPr>
          </a:lstStyle>
          <a:p/>
        </p:txBody>
      </p:sp>
      <p:sp>
        <p:nvSpPr>
          <p:cNvPr id="17" name="Google Shape;17;p3"/>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8" name="Shape 18"/>
        <p:cNvGrpSpPr/>
        <p:nvPr/>
      </p:nvGrpSpPr>
      <p:grpSpPr>
        <a:xfrm>
          <a:off x="0" y="0"/>
          <a:ext cx="0" cy="0"/>
          <a:chOff x="0" y="0"/>
          <a:chExt cx="0" cy="0"/>
        </a:xfrm>
      </p:grpSpPr>
      <p:sp>
        <p:nvSpPr>
          <p:cNvPr id="19" name="Google Shape;19;p4"/>
          <p:cNvSpPr/>
          <p:nvPr/>
        </p:nvSpPr>
        <p:spPr>
          <a:xfrm>
            <a:off x="0" y="5045700"/>
            <a:ext cx="9144000" cy="97800"/>
          </a:xfrm>
          <a:prstGeom prst="rect">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0" name="Google Shape;20;p4"/>
          <p:cNvSpPr txBox="1"/>
          <p:nvPr>
            <p:ph type="title"/>
          </p:nvPr>
        </p:nvSpPr>
        <p:spPr>
          <a:xfrm>
            <a:off x="311700" y="391350"/>
            <a:ext cx="8520600" cy="626100"/>
          </a:xfrm>
          <a:prstGeom prst="rect">
            <a:avLst/>
          </a:prstGeom>
        </p:spPr>
        <p:txBody>
          <a:bodyPr anchorCtr="0" anchor="t" bIns="91425" lIns="91425" spcFirstLastPara="1" rIns="91425" wrap="square" tIns="91425"/>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1" name="Google Shape;21;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2" name="Google Shape;22;p4"/>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3" name="Shape 23"/>
        <p:cNvGrpSpPr/>
        <p:nvPr/>
      </p:nvGrpSpPr>
      <p:grpSpPr>
        <a:xfrm>
          <a:off x="0" y="0"/>
          <a:ext cx="0" cy="0"/>
          <a:chOff x="0" y="0"/>
          <a:chExt cx="0" cy="0"/>
        </a:xfrm>
      </p:grpSpPr>
      <p:sp>
        <p:nvSpPr>
          <p:cNvPr id="24" name="Google Shape;24;p5"/>
          <p:cNvSpPr txBox="1"/>
          <p:nvPr>
            <p:ph type="title"/>
          </p:nvPr>
        </p:nvSpPr>
        <p:spPr>
          <a:xfrm>
            <a:off x="311700" y="391350"/>
            <a:ext cx="8520600" cy="626100"/>
          </a:xfrm>
          <a:prstGeom prst="rect">
            <a:avLst/>
          </a:prstGeom>
        </p:spPr>
        <p:txBody>
          <a:bodyPr anchorCtr="0" anchor="t" bIns="91425" lIns="91425" spcFirstLastPara="1" rIns="91425" wrap="square" tIns="91425"/>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25" name="Google Shape;25;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6" name="Google Shape;26;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7" name="Google Shape;27;p5"/>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8" name="Shape 28"/>
        <p:cNvGrpSpPr/>
        <p:nvPr/>
      </p:nvGrpSpPr>
      <p:grpSpPr>
        <a:xfrm>
          <a:off x="0" y="0"/>
          <a:ext cx="0" cy="0"/>
          <a:chOff x="0" y="0"/>
          <a:chExt cx="0" cy="0"/>
        </a:xfrm>
      </p:grpSpPr>
      <p:sp>
        <p:nvSpPr>
          <p:cNvPr id="29" name="Google Shape;29;p6"/>
          <p:cNvSpPr txBox="1"/>
          <p:nvPr>
            <p:ph type="title"/>
          </p:nvPr>
        </p:nvSpPr>
        <p:spPr>
          <a:xfrm>
            <a:off x="311700" y="391350"/>
            <a:ext cx="8520600" cy="626100"/>
          </a:xfrm>
          <a:prstGeom prst="rect">
            <a:avLst/>
          </a:prstGeom>
        </p:spPr>
        <p:txBody>
          <a:bodyPr anchorCtr="0" anchor="t" bIns="91425" lIns="91425" spcFirstLastPara="1" rIns="91425" wrap="square" tIns="91425"/>
          <a:lstStyle>
            <a:lvl1pPr lvl="0">
              <a:spcBef>
                <a:spcPts val="0"/>
              </a:spcBef>
              <a:spcAft>
                <a:spcPts val="0"/>
              </a:spcAft>
              <a:buSzPts val="3200"/>
              <a:buNone/>
              <a:defRPr/>
            </a:lvl1pPr>
            <a:lvl2pPr lvl="1">
              <a:spcBef>
                <a:spcPts val="0"/>
              </a:spcBef>
              <a:spcAft>
                <a:spcPts val="0"/>
              </a:spcAft>
              <a:buSzPts val="3200"/>
              <a:buNone/>
              <a:defRPr/>
            </a:lvl2pPr>
            <a:lvl3pPr lvl="2">
              <a:spcBef>
                <a:spcPts val="0"/>
              </a:spcBef>
              <a:spcAft>
                <a:spcPts val="0"/>
              </a:spcAft>
              <a:buSzPts val="3200"/>
              <a:buNone/>
              <a:defRPr/>
            </a:lvl3pPr>
            <a:lvl4pPr lvl="3">
              <a:spcBef>
                <a:spcPts val="0"/>
              </a:spcBef>
              <a:spcAft>
                <a:spcPts val="0"/>
              </a:spcAft>
              <a:buSzPts val="3200"/>
              <a:buNone/>
              <a:defRPr/>
            </a:lvl4pPr>
            <a:lvl5pPr lvl="4">
              <a:spcBef>
                <a:spcPts val="0"/>
              </a:spcBef>
              <a:spcAft>
                <a:spcPts val="0"/>
              </a:spcAft>
              <a:buSzPts val="3200"/>
              <a:buNone/>
              <a:defRPr/>
            </a:lvl5pPr>
            <a:lvl6pPr lvl="5">
              <a:spcBef>
                <a:spcPts val="0"/>
              </a:spcBef>
              <a:spcAft>
                <a:spcPts val="0"/>
              </a:spcAft>
              <a:buSzPts val="3200"/>
              <a:buNone/>
              <a:defRPr/>
            </a:lvl6pPr>
            <a:lvl7pPr lvl="6">
              <a:spcBef>
                <a:spcPts val="0"/>
              </a:spcBef>
              <a:spcAft>
                <a:spcPts val="0"/>
              </a:spcAft>
              <a:buSzPts val="3200"/>
              <a:buNone/>
              <a:defRPr/>
            </a:lvl7pPr>
            <a:lvl8pPr lvl="7">
              <a:spcBef>
                <a:spcPts val="0"/>
              </a:spcBef>
              <a:spcAft>
                <a:spcPts val="0"/>
              </a:spcAft>
              <a:buSzPts val="3200"/>
              <a:buNone/>
              <a:defRPr/>
            </a:lvl8pPr>
            <a:lvl9pPr lvl="8">
              <a:spcBef>
                <a:spcPts val="0"/>
              </a:spcBef>
              <a:spcAft>
                <a:spcPts val="0"/>
              </a:spcAft>
              <a:buSzPts val="3200"/>
              <a:buNone/>
              <a:defRPr/>
            </a:lvl9pPr>
          </a:lstStyle>
          <a:p/>
        </p:txBody>
      </p:sp>
      <p:sp>
        <p:nvSpPr>
          <p:cNvPr id="30" name="Google Shape;30;p6"/>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1" name="Shape 31"/>
        <p:cNvGrpSpPr/>
        <p:nvPr/>
      </p:nvGrpSpPr>
      <p:grpSpPr>
        <a:xfrm>
          <a:off x="0" y="0"/>
          <a:ext cx="0" cy="0"/>
          <a:chOff x="0" y="0"/>
          <a:chExt cx="0" cy="0"/>
        </a:xfrm>
      </p:grpSpPr>
      <p:sp>
        <p:nvSpPr>
          <p:cNvPr id="32" name="Google Shape;32;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3" name="Google Shape;33;p7"/>
          <p:cNvSpPr txBox="1"/>
          <p:nvPr>
            <p:ph idx="1" type="body"/>
          </p:nvPr>
        </p:nvSpPr>
        <p:spPr>
          <a:xfrm>
            <a:off x="311700" y="1391378"/>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4" name="Google Shape;34;p7"/>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dk2"/>
        </a:solidFill>
      </p:bgPr>
    </p:bg>
    <p:spTree>
      <p:nvGrpSpPr>
        <p:cNvPr id="35" name="Shape 35"/>
        <p:cNvGrpSpPr/>
        <p:nvPr/>
      </p:nvGrpSpPr>
      <p:grpSpPr>
        <a:xfrm>
          <a:off x="0" y="0"/>
          <a:ext cx="0" cy="0"/>
          <a:chOff x="0" y="0"/>
          <a:chExt cx="0" cy="0"/>
        </a:xfrm>
      </p:grpSpPr>
      <p:sp>
        <p:nvSpPr>
          <p:cNvPr id="36" name="Google Shape;36;p8"/>
          <p:cNvSpPr txBox="1"/>
          <p:nvPr>
            <p:ph type="title"/>
          </p:nvPr>
        </p:nvSpPr>
        <p:spPr>
          <a:xfrm>
            <a:off x="490250" y="526350"/>
            <a:ext cx="5618700" cy="4090800"/>
          </a:xfrm>
          <a:prstGeom prst="rect">
            <a:avLst/>
          </a:prstGeom>
        </p:spPr>
        <p:txBody>
          <a:bodyPr anchorCtr="0" anchor="ctr" bIns="91425" lIns="91425" spcFirstLastPara="1" rIns="91425" wrap="square" tIns="91425"/>
          <a:lstStyle>
            <a:lvl1pPr lvl="0">
              <a:spcBef>
                <a:spcPts val="0"/>
              </a:spcBef>
              <a:spcAft>
                <a:spcPts val="0"/>
              </a:spcAft>
              <a:buClr>
                <a:schemeClr val="lt1"/>
              </a:buClr>
              <a:buSzPts val="4800"/>
              <a:buFont typeface="Lato"/>
              <a:buNone/>
              <a:defRPr b="0" sz="4800">
                <a:solidFill>
                  <a:schemeClr val="lt1"/>
                </a:solidFill>
                <a:latin typeface="Lato"/>
                <a:ea typeface="Lato"/>
                <a:cs typeface="Lato"/>
                <a:sym typeface="Lato"/>
              </a:defRPr>
            </a:lvl1pPr>
            <a:lvl2pPr lvl="1">
              <a:spcBef>
                <a:spcPts val="0"/>
              </a:spcBef>
              <a:spcAft>
                <a:spcPts val="0"/>
              </a:spcAft>
              <a:buClr>
                <a:schemeClr val="lt1"/>
              </a:buClr>
              <a:buSzPts val="4800"/>
              <a:buFont typeface="Lato"/>
              <a:buNone/>
              <a:defRPr b="0" sz="4800">
                <a:solidFill>
                  <a:schemeClr val="lt1"/>
                </a:solidFill>
                <a:latin typeface="Lato"/>
                <a:ea typeface="Lato"/>
                <a:cs typeface="Lato"/>
                <a:sym typeface="Lato"/>
              </a:defRPr>
            </a:lvl2pPr>
            <a:lvl3pPr lvl="2">
              <a:spcBef>
                <a:spcPts val="0"/>
              </a:spcBef>
              <a:spcAft>
                <a:spcPts val="0"/>
              </a:spcAft>
              <a:buClr>
                <a:schemeClr val="lt1"/>
              </a:buClr>
              <a:buSzPts val="4800"/>
              <a:buFont typeface="Lato"/>
              <a:buNone/>
              <a:defRPr b="0" sz="4800">
                <a:solidFill>
                  <a:schemeClr val="lt1"/>
                </a:solidFill>
                <a:latin typeface="Lato"/>
                <a:ea typeface="Lato"/>
                <a:cs typeface="Lato"/>
                <a:sym typeface="Lato"/>
              </a:defRPr>
            </a:lvl3pPr>
            <a:lvl4pPr lvl="3">
              <a:spcBef>
                <a:spcPts val="0"/>
              </a:spcBef>
              <a:spcAft>
                <a:spcPts val="0"/>
              </a:spcAft>
              <a:buClr>
                <a:schemeClr val="lt1"/>
              </a:buClr>
              <a:buSzPts val="4800"/>
              <a:buFont typeface="Lato"/>
              <a:buNone/>
              <a:defRPr b="0" sz="4800">
                <a:solidFill>
                  <a:schemeClr val="lt1"/>
                </a:solidFill>
                <a:latin typeface="Lato"/>
                <a:ea typeface="Lato"/>
                <a:cs typeface="Lato"/>
                <a:sym typeface="Lato"/>
              </a:defRPr>
            </a:lvl4pPr>
            <a:lvl5pPr lvl="4">
              <a:spcBef>
                <a:spcPts val="0"/>
              </a:spcBef>
              <a:spcAft>
                <a:spcPts val="0"/>
              </a:spcAft>
              <a:buClr>
                <a:schemeClr val="lt1"/>
              </a:buClr>
              <a:buSzPts val="4800"/>
              <a:buFont typeface="Lato"/>
              <a:buNone/>
              <a:defRPr b="0" sz="4800">
                <a:solidFill>
                  <a:schemeClr val="lt1"/>
                </a:solidFill>
                <a:latin typeface="Lato"/>
                <a:ea typeface="Lato"/>
                <a:cs typeface="Lato"/>
                <a:sym typeface="Lato"/>
              </a:defRPr>
            </a:lvl5pPr>
            <a:lvl6pPr lvl="5">
              <a:spcBef>
                <a:spcPts val="0"/>
              </a:spcBef>
              <a:spcAft>
                <a:spcPts val="0"/>
              </a:spcAft>
              <a:buClr>
                <a:schemeClr val="lt1"/>
              </a:buClr>
              <a:buSzPts val="4800"/>
              <a:buFont typeface="Lato"/>
              <a:buNone/>
              <a:defRPr b="0" sz="4800">
                <a:solidFill>
                  <a:schemeClr val="lt1"/>
                </a:solidFill>
                <a:latin typeface="Lato"/>
                <a:ea typeface="Lato"/>
                <a:cs typeface="Lato"/>
                <a:sym typeface="Lato"/>
              </a:defRPr>
            </a:lvl6pPr>
            <a:lvl7pPr lvl="6">
              <a:spcBef>
                <a:spcPts val="0"/>
              </a:spcBef>
              <a:spcAft>
                <a:spcPts val="0"/>
              </a:spcAft>
              <a:buClr>
                <a:schemeClr val="lt1"/>
              </a:buClr>
              <a:buSzPts val="4800"/>
              <a:buFont typeface="Lato"/>
              <a:buNone/>
              <a:defRPr b="0" sz="4800">
                <a:solidFill>
                  <a:schemeClr val="lt1"/>
                </a:solidFill>
                <a:latin typeface="Lato"/>
                <a:ea typeface="Lato"/>
                <a:cs typeface="Lato"/>
                <a:sym typeface="Lato"/>
              </a:defRPr>
            </a:lvl7pPr>
            <a:lvl8pPr lvl="7">
              <a:spcBef>
                <a:spcPts val="0"/>
              </a:spcBef>
              <a:spcAft>
                <a:spcPts val="0"/>
              </a:spcAft>
              <a:buClr>
                <a:schemeClr val="lt1"/>
              </a:buClr>
              <a:buSzPts val="4800"/>
              <a:buFont typeface="Lato"/>
              <a:buNone/>
              <a:defRPr b="0" sz="4800">
                <a:solidFill>
                  <a:schemeClr val="lt1"/>
                </a:solidFill>
                <a:latin typeface="Lato"/>
                <a:ea typeface="Lato"/>
                <a:cs typeface="Lato"/>
                <a:sym typeface="Lato"/>
              </a:defRPr>
            </a:lvl8pPr>
            <a:lvl9pPr lvl="8">
              <a:spcBef>
                <a:spcPts val="0"/>
              </a:spcBef>
              <a:spcAft>
                <a:spcPts val="0"/>
              </a:spcAft>
              <a:buClr>
                <a:schemeClr val="lt1"/>
              </a:buClr>
              <a:buSzPts val="4800"/>
              <a:buFont typeface="Lato"/>
              <a:buNone/>
              <a:defRPr b="0" sz="4800">
                <a:solidFill>
                  <a:schemeClr val="lt1"/>
                </a:solidFill>
                <a:latin typeface="Lato"/>
                <a:ea typeface="Lato"/>
                <a:cs typeface="Lato"/>
                <a:sym typeface="Lato"/>
              </a:defRPr>
            </a:lvl9pPr>
          </a:lstStyle>
          <a:p/>
        </p:txBody>
      </p:sp>
      <p:sp>
        <p:nvSpPr>
          <p:cNvPr id="37" name="Google Shape;37;p8"/>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8" name="Shape 38"/>
        <p:cNvGrpSpPr/>
        <p:nvPr/>
      </p:nvGrpSpPr>
      <p:grpSpPr>
        <a:xfrm>
          <a:off x="0" y="0"/>
          <a:ext cx="0" cy="0"/>
          <a:chOff x="0" y="0"/>
          <a:chExt cx="0" cy="0"/>
        </a:xfrm>
      </p:grpSpPr>
      <p:sp>
        <p:nvSpPr>
          <p:cNvPr id="39" name="Google Shape;39;p9"/>
          <p:cNvSpPr/>
          <p:nvPr/>
        </p:nvSpPr>
        <p:spPr>
          <a:xfrm>
            <a:off x="4572000" y="-25"/>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cxnSp>
        <p:nvCxnSpPr>
          <p:cNvPr id="40" name="Google Shape;40;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1" name="Google Shape;41;p9"/>
          <p:cNvSpPr txBox="1"/>
          <p:nvPr>
            <p:ph type="title"/>
          </p:nvPr>
        </p:nvSpPr>
        <p:spPr>
          <a:xfrm>
            <a:off x="265500" y="1107950"/>
            <a:ext cx="4045200" cy="16836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2" name="Google Shape;42;p9"/>
          <p:cNvSpPr txBox="1"/>
          <p:nvPr>
            <p:ph idx="1" type="subTitle"/>
          </p:nvPr>
        </p:nvSpPr>
        <p:spPr>
          <a:xfrm>
            <a:off x="265500" y="2845201"/>
            <a:ext cx="4045200" cy="13455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3" name="Google Shape;43;p9"/>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44" name="Google Shape;44;p9"/>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5" name="Shape 45"/>
        <p:cNvGrpSpPr/>
        <p:nvPr/>
      </p:nvGrpSpPr>
      <p:grpSpPr>
        <a:xfrm>
          <a:off x="0" y="0"/>
          <a:ext cx="0" cy="0"/>
          <a:chOff x="0" y="0"/>
          <a:chExt cx="0" cy="0"/>
        </a:xfrm>
      </p:grpSpPr>
      <p:sp>
        <p:nvSpPr>
          <p:cNvPr id="46" name="Google Shape;46;p10"/>
          <p:cNvSpPr txBox="1"/>
          <p:nvPr>
            <p:ph idx="1" type="body"/>
          </p:nvPr>
        </p:nvSpPr>
        <p:spPr>
          <a:xfrm>
            <a:off x="319500" y="4230575"/>
            <a:ext cx="5998800" cy="5988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7" name="Google Shape;47;p10"/>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oral">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391350"/>
            <a:ext cx="8520600" cy="6261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1pPr>
            <a:lvl2pPr lvl="1">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2pPr>
            <a:lvl3pPr lvl="2">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3pPr>
            <a:lvl4pPr lvl="3">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4pPr>
            <a:lvl5pPr lvl="4">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5pPr>
            <a:lvl6pPr lvl="5">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6pPr>
            <a:lvl7pPr lvl="6">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7pPr>
            <a:lvl8pPr lvl="7">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8pPr>
            <a:lvl9pPr lvl="8">
              <a:spcBef>
                <a:spcPts val="0"/>
              </a:spcBef>
              <a:spcAft>
                <a:spcPts val="0"/>
              </a:spcAft>
              <a:buClr>
                <a:schemeClr val="dk1"/>
              </a:buClr>
              <a:buSzPts val="3200"/>
              <a:buFont typeface="Playfair Display"/>
              <a:buNone/>
              <a:defRPr b="1" sz="3200">
                <a:solidFill>
                  <a:schemeClr val="dk1"/>
                </a:solidFill>
                <a:latin typeface="Playfair Display"/>
                <a:ea typeface="Playfair Display"/>
                <a:cs typeface="Playfair Display"/>
                <a:sym typeface="Playfair Display"/>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Font typeface="Lato"/>
              <a:buChar char="●"/>
              <a:defRPr sz="1800">
                <a:solidFill>
                  <a:schemeClr val="dk2"/>
                </a:solidFill>
                <a:latin typeface="Lato"/>
                <a:ea typeface="Lato"/>
                <a:cs typeface="Lato"/>
                <a:sym typeface="Lato"/>
              </a:defRPr>
            </a:lvl1pPr>
            <a:lvl2pPr indent="-317500" lvl="1" marL="9144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2pPr>
            <a:lvl3pPr indent="-317500" lvl="2" marL="13716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3pPr>
            <a:lvl4pPr indent="-317500" lvl="3" marL="18288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4pPr>
            <a:lvl5pPr indent="-317500" lvl="4" marL="22860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5pPr>
            <a:lvl6pPr indent="-317500" lvl="5" marL="27432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6pPr>
            <a:lvl7pPr indent="-317500" lvl="6" marL="32004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7pPr>
            <a:lvl8pPr indent="-317500" lvl="7" marL="3657600">
              <a:lnSpc>
                <a:spcPct val="115000"/>
              </a:lnSpc>
              <a:spcBef>
                <a:spcPts val="1600"/>
              </a:spcBef>
              <a:spcAft>
                <a:spcPts val="0"/>
              </a:spcAft>
              <a:buClr>
                <a:schemeClr val="dk2"/>
              </a:buClr>
              <a:buSzPts val="1400"/>
              <a:buFont typeface="Lato"/>
              <a:buChar char="○"/>
              <a:defRPr>
                <a:solidFill>
                  <a:schemeClr val="dk2"/>
                </a:solidFill>
                <a:latin typeface="Lato"/>
                <a:ea typeface="Lato"/>
                <a:cs typeface="Lato"/>
                <a:sym typeface="Lato"/>
              </a:defRPr>
            </a:lvl8pPr>
            <a:lvl9pPr indent="-317500" lvl="8" marL="4114800">
              <a:lnSpc>
                <a:spcPct val="115000"/>
              </a:lnSpc>
              <a:spcBef>
                <a:spcPts val="1600"/>
              </a:spcBef>
              <a:spcAft>
                <a:spcPts val="1600"/>
              </a:spcAft>
              <a:buClr>
                <a:schemeClr val="dk2"/>
              </a:buClr>
              <a:buSzPts val="1400"/>
              <a:buFont typeface="Lato"/>
              <a:buChar char="■"/>
              <a:defRPr>
                <a:solidFill>
                  <a:schemeClr val="dk2"/>
                </a:solidFill>
                <a:latin typeface="Lato"/>
                <a:ea typeface="Lato"/>
                <a:cs typeface="Lato"/>
                <a:sym typeface="Lato"/>
              </a:defRPr>
            </a:lvl9pPr>
          </a:lstStyle>
          <a:p/>
        </p:txBody>
      </p:sp>
      <p:sp>
        <p:nvSpPr>
          <p:cNvPr id="8" name="Google Shape;8;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Lato"/>
                <a:ea typeface="Lato"/>
                <a:cs typeface="Lato"/>
                <a:sym typeface="Lato"/>
              </a:defRPr>
            </a:lvl1pPr>
            <a:lvl2pPr lvl="1" algn="r">
              <a:buNone/>
              <a:defRPr sz="1000">
                <a:solidFill>
                  <a:schemeClr val="dk2"/>
                </a:solidFill>
                <a:latin typeface="Lato"/>
                <a:ea typeface="Lato"/>
                <a:cs typeface="Lato"/>
                <a:sym typeface="Lato"/>
              </a:defRPr>
            </a:lvl2pPr>
            <a:lvl3pPr lvl="2" algn="r">
              <a:buNone/>
              <a:defRPr sz="1000">
                <a:solidFill>
                  <a:schemeClr val="dk2"/>
                </a:solidFill>
                <a:latin typeface="Lato"/>
                <a:ea typeface="Lato"/>
                <a:cs typeface="Lato"/>
                <a:sym typeface="Lato"/>
              </a:defRPr>
            </a:lvl3pPr>
            <a:lvl4pPr lvl="3" algn="r">
              <a:buNone/>
              <a:defRPr sz="1000">
                <a:solidFill>
                  <a:schemeClr val="dk2"/>
                </a:solidFill>
                <a:latin typeface="Lato"/>
                <a:ea typeface="Lato"/>
                <a:cs typeface="Lato"/>
                <a:sym typeface="Lato"/>
              </a:defRPr>
            </a:lvl4pPr>
            <a:lvl5pPr lvl="4" algn="r">
              <a:buNone/>
              <a:defRPr sz="1000">
                <a:solidFill>
                  <a:schemeClr val="dk2"/>
                </a:solidFill>
                <a:latin typeface="Lato"/>
                <a:ea typeface="Lato"/>
                <a:cs typeface="Lato"/>
                <a:sym typeface="Lato"/>
              </a:defRPr>
            </a:lvl5pPr>
            <a:lvl6pPr lvl="5" algn="r">
              <a:buNone/>
              <a:defRPr sz="1000">
                <a:solidFill>
                  <a:schemeClr val="dk2"/>
                </a:solidFill>
                <a:latin typeface="Lato"/>
                <a:ea typeface="Lato"/>
                <a:cs typeface="Lato"/>
                <a:sym typeface="Lato"/>
              </a:defRPr>
            </a:lvl6pPr>
            <a:lvl7pPr lvl="6" algn="r">
              <a:buNone/>
              <a:defRPr sz="1000">
                <a:solidFill>
                  <a:schemeClr val="dk2"/>
                </a:solidFill>
                <a:latin typeface="Lato"/>
                <a:ea typeface="Lato"/>
                <a:cs typeface="Lato"/>
                <a:sym typeface="Lato"/>
              </a:defRPr>
            </a:lvl7pPr>
            <a:lvl8pPr lvl="7" algn="r">
              <a:buNone/>
              <a:defRPr sz="1000">
                <a:solidFill>
                  <a:schemeClr val="dk2"/>
                </a:solidFill>
                <a:latin typeface="Lato"/>
                <a:ea typeface="Lato"/>
                <a:cs typeface="Lato"/>
                <a:sym typeface="Lato"/>
              </a:defRPr>
            </a:lvl8pPr>
            <a:lvl9pPr lvl="8" algn="r">
              <a:buNone/>
              <a:defRPr sz="1000">
                <a:solidFill>
                  <a:schemeClr val="dk2"/>
                </a:solidFill>
                <a:latin typeface="Lato"/>
                <a:ea typeface="Lato"/>
                <a:cs typeface="Lato"/>
                <a:sym typeface="Lato"/>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 Id="rId3" Type="http://schemas.openxmlformats.org/officeDocument/2006/relationships/image" Target="../media/image10.pn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 Id="rId3" Type="http://schemas.openxmlformats.org/officeDocument/2006/relationships/image" Target="../media/image14.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 Id="rId3" Type="http://schemas.openxmlformats.org/officeDocument/2006/relationships/image" Target="../media/image6.jpg"/><Relationship Id="rId4" Type="http://schemas.openxmlformats.org/officeDocument/2006/relationships/image" Target="../media/image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 Id="rId3" Type="http://schemas.openxmlformats.org/officeDocument/2006/relationships/image" Target="../media/image8.jpg"/><Relationship Id="rId4" Type="http://schemas.openxmlformats.org/officeDocument/2006/relationships/image" Target="../media/image15.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5.xml"/><Relationship Id="rId3" Type="http://schemas.openxmlformats.org/officeDocument/2006/relationships/hyperlink" Target="http://drive.google.com/file/d/1iU6MmoMv3Zsd_2KrI6FF8-djAo3IuokD/view" TargetMode="External"/><Relationship Id="rId4" Type="http://schemas.openxmlformats.org/officeDocument/2006/relationships/image" Target="../media/image3.jpg"/><Relationship Id="rId5" Type="http://schemas.openxmlformats.org/officeDocument/2006/relationships/image" Target="../media/image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6.xml"/><Relationship Id="rId3" Type="http://schemas.openxmlformats.org/officeDocument/2006/relationships/image" Target="../media/image1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 name="Shape 58"/>
        <p:cNvGrpSpPr/>
        <p:nvPr/>
      </p:nvGrpSpPr>
      <p:grpSpPr>
        <a:xfrm>
          <a:off x="0" y="0"/>
          <a:ext cx="0" cy="0"/>
          <a:chOff x="0" y="0"/>
          <a:chExt cx="0" cy="0"/>
        </a:xfrm>
      </p:grpSpPr>
      <p:sp>
        <p:nvSpPr>
          <p:cNvPr id="59" name="Google Shape;59;p13"/>
          <p:cNvSpPr txBox="1"/>
          <p:nvPr>
            <p:ph type="ctrTitle"/>
          </p:nvPr>
        </p:nvSpPr>
        <p:spPr>
          <a:xfrm>
            <a:off x="3096250" y="1627200"/>
            <a:ext cx="2951400" cy="15843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r>
              <a:rPr lang="en"/>
              <a:t>Math Team </a:t>
            </a:r>
            <a:endParaRPr/>
          </a:p>
        </p:txBody>
      </p:sp>
      <p:sp>
        <p:nvSpPr>
          <p:cNvPr id="60" name="Google Shape;60;p13"/>
          <p:cNvSpPr txBox="1"/>
          <p:nvPr>
            <p:ph idx="1" type="subTitle"/>
          </p:nvPr>
        </p:nvSpPr>
        <p:spPr>
          <a:xfrm>
            <a:off x="3096375" y="2831072"/>
            <a:ext cx="2951400" cy="11373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lang="en"/>
              <a:t>Melissa Sanchez</a:t>
            </a:r>
            <a:endParaRPr/>
          </a:p>
          <a:p>
            <a:pPr indent="0" lvl="0" marL="0">
              <a:spcBef>
                <a:spcPts val="0"/>
              </a:spcBef>
              <a:spcAft>
                <a:spcPts val="0"/>
              </a:spcAft>
              <a:buNone/>
            </a:pPr>
            <a:r>
              <a:rPr lang="en"/>
              <a:t>Juditha Capa Damiao</a:t>
            </a:r>
            <a:endParaRPr/>
          </a:p>
          <a:p>
            <a:pPr indent="0" lvl="0" marL="0">
              <a:spcBef>
                <a:spcPts val="0"/>
              </a:spcBef>
              <a:spcAft>
                <a:spcPts val="0"/>
              </a:spcAft>
              <a:buNone/>
            </a:pPr>
            <a:r>
              <a:rPr lang="en"/>
              <a:t>Deidre Walker</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Google Shape;115;p22"/>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Juditha Capa Damiao</a:t>
            </a:r>
            <a:endParaRPr/>
          </a:p>
        </p:txBody>
      </p:sp>
      <p:sp>
        <p:nvSpPr>
          <p:cNvPr id="116" name="Google Shape;116;p22"/>
          <p:cNvSpPr txBox="1"/>
          <p:nvPr>
            <p:ph idx="1" type="body"/>
          </p:nvPr>
        </p:nvSpPr>
        <p:spPr>
          <a:xfrm>
            <a:off x="311700" y="1152475"/>
            <a:ext cx="8520600" cy="3681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rgbClr val="FF00FF"/>
                </a:solidFill>
              </a:rPr>
              <a:t>J</a:t>
            </a:r>
            <a:r>
              <a:rPr b="1" lang="en" sz="2400">
                <a:solidFill>
                  <a:srgbClr val="FF00FF"/>
                </a:solidFill>
              </a:rPr>
              <a:t>oseph F. Lamb School, Teacher Mentor, 6-8 Math teacher</a:t>
            </a:r>
            <a:endParaRPr b="1" sz="2400">
              <a:solidFill>
                <a:srgbClr val="FF00FF"/>
              </a:solidFill>
            </a:endParaRPr>
          </a:p>
          <a:p>
            <a:pPr indent="0" lvl="0" marL="0" rtl="0" algn="l">
              <a:spcBef>
                <a:spcPts val="1600"/>
              </a:spcBef>
              <a:spcAft>
                <a:spcPts val="0"/>
              </a:spcAft>
              <a:buNone/>
            </a:pPr>
            <a:r>
              <a:rPr lang="en">
                <a:solidFill>
                  <a:srgbClr val="0000FF"/>
                </a:solidFill>
                <a:latin typeface="Impact"/>
                <a:ea typeface="Impact"/>
                <a:cs typeface="Impact"/>
                <a:sym typeface="Impact"/>
              </a:rPr>
              <a:t>Focus: </a:t>
            </a:r>
            <a:endParaRPr>
              <a:solidFill>
                <a:srgbClr val="0000FF"/>
              </a:solidFill>
              <a:latin typeface="Impact"/>
              <a:ea typeface="Impact"/>
              <a:cs typeface="Impact"/>
              <a:sym typeface="Impact"/>
            </a:endParaRPr>
          </a:p>
          <a:p>
            <a:pPr indent="0" lvl="0" marL="0" rtl="0">
              <a:spcBef>
                <a:spcPts val="1600"/>
              </a:spcBef>
              <a:spcAft>
                <a:spcPts val="0"/>
              </a:spcAft>
              <a:buNone/>
            </a:pPr>
            <a:r>
              <a:rPr b="1" lang="en">
                <a:solidFill>
                  <a:srgbClr val="000000"/>
                </a:solidFill>
              </a:rPr>
              <a:t>Ratios &amp; Proportional Relationships Expressions &amp; Equations      (6 &amp; 7th)</a:t>
            </a:r>
            <a:endParaRPr b="1">
              <a:solidFill>
                <a:srgbClr val="000000"/>
              </a:solidFill>
            </a:endParaRPr>
          </a:p>
          <a:p>
            <a:pPr indent="0" lvl="0" marL="0" rtl="0">
              <a:spcBef>
                <a:spcPts val="1600"/>
              </a:spcBef>
              <a:spcAft>
                <a:spcPts val="0"/>
              </a:spcAft>
              <a:buNone/>
            </a:pPr>
            <a:r>
              <a:rPr b="1" lang="en">
                <a:solidFill>
                  <a:srgbClr val="000000"/>
                </a:solidFill>
              </a:rPr>
              <a:t>Functions &amp; Statistics  (8th Grade)</a:t>
            </a:r>
            <a:endParaRPr b="1">
              <a:solidFill>
                <a:srgbClr val="000000"/>
              </a:solidFill>
            </a:endParaRPr>
          </a:p>
          <a:p>
            <a:pPr indent="0" lvl="0" marL="0" rtl="0">
              <a:spcBef>
                <a:spcPts val="1600"/>
              </a:spcBef>
              <a:spcAft>
                <a:spcPts val="0"/>
              </a:spcAft>
              <a:buNone/>
            </a:pPr>
            <a:r>
              <a:rPr lang="en">
                <a:solidFill>
                  <a:srgbClr val="0000FF"/>
                </a:solidFill>
                <a:latin typeface="Impact"/>
                <a:ea typeface="Impact"/>
                <a:cs typeface="Impact"/>
                <a:sym typeface="Impact"/>
              </a:rPr>
              <a:t>Duration:</a:t>
            </a:r>
            <a:endParaRPr>
              <a:solidFill>
                <a:srgbClr val="0000FF"/>
              </a:solidFill>
              <a:latin typeface="Impact"/>
              <a:ea typeface="Impact"/>
              <a:cs typeface="Impact"/>
              <a:sym typeface="Impact"/>
            </a:endParaRPr>
          </a:p>
          <a:p>
            <a:pPr indent="0" lvl="0" marL="0" rtl="0">
              <a:spcBef>
                <a:spcPts val="1600"/>
              </a:spcBef>
              <a:spcAft>
                <a:spcPts val="1600"/>
              </a:spcAft>
              <a:buNone/>
            </a:pPr>
            <a:r>
              <a:rPr b="1" lang="en">
                <a:solidFill>
                  <a:srgbClr val="000000"/>
                </a:solidFill>
              </a:rPr>
              <a:t>E</a:t>
            </a:r>
            <a:r>
              <a:rPr b="1" lang="en">
                <a:solidFill>
                  <a:srgbClr val="000000"/>
                </a:solidFill>
              </a:rPr>
              <a:t>ach gr</a:t>
            </a:r>
            <a:r>
              <a:rPr b="1" lang="en">
                <a:solidFill>
                  <a:srgbClr val="000000"/>
                </a:solidFill>
              </a:rPr>
              <a:t>ade level will spend about 5-6 sessions from the introduction, experiment, project as an extension ( will be given an extension of 2 weeks to accomplish by team)</a:t>
            </a:r>
            <a:endParaRPr b="1">
              <a:solidFill>
                <a:srgbClr val="00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Google Shape;121;p23"/>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6th Grade Standards Covered:</a:t>
            </a:r>
            <a:endParaRPr/>
          </a:p>
        </p:txBody>
      </p:sp>
      <p:sp>
        <p:nvSpPr>
          <p:cNvPr id="122" name="Google Shape;122;p2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nSpc>
                <a:spcPct val="100000"/>
              </a:lnSpc>
              <a:spcBef>
                <a:spcPts val="0"/>
              </a:spcBef>
              <a:spcAft>
                <a:spcPts val="0"/>
              </a:spcAft>
              <a:buNone/>
            </a:pPr>
            <a:r>
              <a:rPr b="1" lang="en" sz="2000">
                <a:solidFill>
                  <a:srgbClr val="202020"/>
                </a:solidFill>
                <a:latin typeface="Cambria"/>
                <a:ea typeface="Cambria"/>
                <a:cs typeface="Cambria"/>
                <a:sym typeface="Cambria"/>
              </a:rPr>
              <a:t>6.RP.C.3</a:t>
            </a:r>
            <a:r>
              <a:rPr lang="en" sz="2000">
                <a:solidFill>
                  <a:srgbClr val="202020"/>
                </a:solidFill>
                <a:latin typeface="Cambria"/>
                <a:ea typeface="Cambria"/>
                <a:cs typeface="Cambria"/>
                <a:sym typeface="Cambria"/>
              </a:rPr>
              <a:t>-Find a percent of a quantity as a rate per 100 (e.g., 30% of a quantity means 30/100 times the quantity); solve problems involving finding the whole, given a part and the percent.</a:t>
            </a:r>
            <a:endParaRPr sz="2000">
              <a:solidFill>
                <a:srgbClr val="202020"/>
              </a:solidFill>
              <a:latin typeface="Cambria"/>
              <a:ea typeface="Cambria"/>
              <a:cs typeface="Cambria"/>
              <a:sym typeface="Cambria"/>
            </a:endParaRPr>
          </a:p>
          <a:p>
            <a:pPr indent="0" lvl="0" marL="0" rtl="0">
              <a:lnSpc>
                <a:spcPct val="100000"/>
              </a:lnSpc>
              <a:spcBef>
                <a:spcPts val="0"/>
              </a:spcBef>
              <a:spcAft>
                <a:spcPts val="0"/>
              </a:spcAft>
              <a:buNone/>
            </a:pPr>
            <a:r>
              <a:t/>
            </a:r>
            <a:endParaRPr sz="2000">
              <a:solidFill>
                <a:srgbClr val="202020"/>
              </a:solidFill>
              <a:latin typeface="Cambria"/>
              <a:ea typeface="Cambria"/>
              <a:cs typeface="Cambria"/>
              <a:sym typeface="Cambria"/>
            </a:endParaRPr>
          </a:p>
          <a:p>
            <a:pPr indent="0" lvl="0" marL="0" rtl="0">
              <a:lnSpc>
                <a:spcPct val="100000"/>
              </a:lnSpc>
              <a:spcBef>
                <a:spcPts val="0"/>
              </a:spcBef>
              <a:spcAft>
                <a:spcPts val="0"/>
              </a:spcAft>
              <a:buNone/>
            </a:pPr>
            <a:r>
              <a:rPr b="1" lang="en" sz="2000">
                <a:solidFill>
                  <a:srgbClr val="000000"/>
                </a:solidFill>
                <a:latin typeface="Cambria"/>
                <a:ea typeface="Cambria"/>
                <a:cs typeface="Cambria"/>
                <a:sym typeface="Cambria"/>
              </a:rPr>
              <a:t>6.RP.A.1-</a:t>
            </a:r>
            <a:r>
              <a:rPr lang="en" sz="2000">
                <a:solidFill>
                  <a:srgbClr val="202020"/>
                </a:solidFill>
                <a:latin typeface="Cambria"/>
                <a:ea typeface="Cambria"/>
                <a:cs typeface="Cambria"/>
                <a:sym typeface="Cambria"/>
              </a:rPr>
              <a:t>Understand the concept of a ratio and use ratio language to describe a ratio relationship between two quantities.</a:t>
            </a:r>
            <a:endParaRPr sz="2000">
              <a:solidFill>
                <a:srgbClr val="202020"/>
              </a:solidFill>
              <a:latin typeface="Cambria"/>
              <a:ea typeface="Cambria"/>
              <a:cs typeface="Cambria"/>
              <a:sym typeface="Cambria"/>
            </a:endParaRPr>
          </a:p>
          <a:p>
            <a:pPr indent="0" lvl="0" marL="0" rtl="0">
              <a:lnSpc>
                <a:spcPct val="100000"/>
              </a:lnSpc>
              <a:spcBef>
                <a:spcPts val="0"/>
              </a:spcBef>
              <a:spcAft>
                <a:spcPts val="0"/>
              </a:spcAft>
              <a:buNone/>
            </a:pPr>
            <a:r>
              <a:t/>
            </a:r>
            <a:endParaRPr sz="2000">
              <a:solidFill>
                <a:srgbClr val="202020"/>
              </a:solidFill>
              <a:latin typeface="Cambria"/>
              <a:ea typeface="Cambria"/>
              <a:cs typeface="Cambria"/>
              <a:sym typeface="Cambria"/>
            </a:endParaRPr>
          </a:p>
          <a:p>
            <a:pPr indent="0" lvl="0" marL="0" rtl="0">
              <a:lnSpc>
                <a:spcPct val="100000"/>
              </a:lnSpc>
              <a:spcBef>
                <a:spcPts val="0"/>
              </a:spcBef>
              <a:spcAft>
                <a:spcPts val="0"/>
              </a:spcAft>
              <a:buNone/>
            </a:pPr>
            <a:r>
              <a:rPr b="1" lang="en" sz="2000">
                <a:solidFill>
                  <a:srgbClr val="202020"/>
                </a:solidFill>
                <a:latin typeface="Cambria"/>
                <a:ea typeface="Cambria"/>
                <a:cs typeface="Cambria"/>
                <a:sym typeface="Cambria"/>
              </a:rPr>
              <a:t>6.RP.A.3-</a:t>
            </a:r>
            <a:r>
              <a:rPr lang="en" sz="2000">
                <a:solidFill>
                  <a:srgbClr val="202020"/>
                </a:solidFill>
                <a:latin typeface="Cambria"/>
                <a:ea typeface="Cambria"/>
                <a:cs typeface="Cambria"/>
                <a:sym typeface="Cambria"/>
              </a:rPr>
              <a:t>Use ratio and rate reasoning to solve real-world and mathematical problems, e.g., by reasoning about tables of equivalent ratios, tape diagrams, double number line diagrams, or equations.</a:t>
            </a:r>
            <a:endParaRPr sz="2000">
              <a:solidFill>
                <a:srgbClr val="202020"/>
              </a:solidFill>
              <a:latin typeface="Cambria"/>
              <a:ea typeface="Cambria"/>
              <a:cs typeface="Cambria"/>
              <a:sym typeface="Cambria"/>
            </a:endParaRPr>
          </a:p>
          <a:p>
            <a:pPr indent="0" lvl="0" marL="0" rtl="0">
              <a:spcBef>
                <a:spcPts val="0"/>
              </a:spcBef>
              <a:spcAft>
                <a:spcPts val="0"/>
              </a:spcAft>
              <a:buNone/>
            </a:pPr>
            <a:r>
              <a:t/>
            </a:r>
            <a:endParaRPr sz="2000">
              <a:solidFill>
                <a:srgbClr val="202020"/>
              </a:solidFill>
              <a:latin typeface="Cambria"/>
              <a:ea typeface="Cambria"/>
              <a:cs typeface="Cambria"/>
              <a:sym typeface="Cambria"/>
            </a:endParaRPr>
          </a:p>
          <a:p>
            <a:pPr indent="0" lvl="0" marL="0" rtl="0">
              <a:spcBef>
                <a:spcPts val="1600"/>
              </a:spcBef>
              <a:spcAft>
                <a:spcPts val="160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sp>
        <p:nvSpPr>
          <p:cNvPr id="127" name="Google Shape;127;p24"/>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7th Grade Standards Covered:</a:t>
            </a:r>
            <a:endParaRPr/>
          </a:p>
        </p:txBody>
      </p:sp>
      <p:sp>
        <p:nvSpPr>
          <p:cNvPr id="128" name="Google Shape;128;p2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nSpc>
                <a:spcPct val="100000"/>
              </a:lnSpc>
              <a:spcBef>
                <a:spcPts val="0"/>
              </a:spcBef>
              <a:spcAft>
                <a:spcPts val="0"/>
              </a:spcAft>
              <a:buNone/>
            </a:pPr>
            <a:r>
              <a:rPr b="1" lang="en" sz="3000">
                <a:solidFill>
                  <a:srgbClr val="202020"/>
                </a:solidFill>
                <a:latin typeface="Cambria"/>
                <a:ea typeface="Cambria"/>
                <a:cs typeface="Cambria"/>
                <a:sym typeface="Cambria"/>
              </a:rPr>
              <a:t>7.RP.2.a, b, c, d -</a:t>
            </a:r>
            <a:r>
              <a:rPr lang="en" sz="3000">
                <a:solidFill>
                  <a:srgbClr val="202020"/>
                </a:solidFill>
                <a:latin typeface="Cambria"/>
                <a:ea typeface="Cambria"/>
                <a:cs typeface="Cambria"/>
                <a:sym typeface="Cambria"/>
              </a:rPr>
              <a:t>Recognize and represent proportional relationships between quantities.</a:t>
            </a:r>
            <a:endParaRPr sz="3000">
              <a:solidFill>
                <a:srgbClr val="202020"/>
              </a:solidFill>
              <a:latin typeface="Cambria"/>
              <a:ea typeface="Cambria"/>
              <a:cs typeface="Cambria"/>
              <a:sym typeface="Cambria"/>
            </a:endParaRPr>
          </a:p>
          <a:p>
            <a:pPr indent="0" lvl="0" marL="0" rtl="0">
              <a:lnSpc>
                <a:spcPct val="100000"/>
              </a:lnSpc>
              <a:spcBef>
                <a:spcPts val="0"/>
              </a:spcBef>
              <a:spcAft>
                <a:spcPts val="0"/>
              </a:spcAft>
              <a:buNone/>
            </a:pPr>
            <a:r>
              <a:t/>
            </a:r>
            <a:endParaRPr sz="3000">
              <a:solidFill>
                <a:srgbClr val="202020"/>
              </a:solidFill>
              <a:latin typeface="Cambria"/>
              <a:ea typeface="Cambria"/>
              <a:cs typeface="Cambria"/>
              <a:sym typeface="Cambria"/>
            </a:endParaRPr>
          </a:p>
          <a:p>
            <a:pPr indent="0" lvl="0" marL="0" rtl="0">
              <a:lnSpc>
                <a:spcPct val="100000"/>
              </a:lnSpc>
              <a:spcBef>
                <a:spcPts val="0"/>
              </a:spcBef>
              <a:spcAft>
                <a:spcPts val="0"/>
              </a:spcAft>
              <a:buNone/>
            </a:pPr>
            <a:r>
              <a:rPr b="1" lang="en" sz="3000">
                <a:solidFill>
                  <a:srgbClr val="202020"/>
                </a:solidFill>
                <a:latin typeface="Cambria"/>
                <a:ea typeface="Cambria"/>
                <a:cs typeface="Cambria"/>
                <a:sym typeface="Cambria"/>
              </a:rPr>
              <a:t>7.EE.B.4-</a:t>
            </a:r>
            <a:r>
              <a:rPr lang="en" sz="3000">
                <a:solidFill>
                  <a:srgbClr val="202020"/>
                </a:solidFill>
                <a:latin typeface="Cambria"/>
                <a:ea typeface="Cambria"/>
                <a:cs typeface="Cambria"/>
                <a:sym typeface="Cambria"/>
              </a:rPr>
              <a:t>Use variables to represent quantities in a real-world or mathematical problem, and construct simple equations and inequalities to solve problems by reasoning about the quantities</a:t>
            </a:r>
            <a:endParaRPr sz="3000">
              <a:latin typeface="Cambria"/>
              <a:ea typeface="Cambria"/>
              <a:cs typeface="Cambria"/>
              <a:sym typeface="Cambria"/>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Google Shape;133;p25"/>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8th Grade Standards Covered:</a:t>
            </a:r>
            <a:endParaRPr/>
          </a:p>
        </p:txBody>
      </p:sp>
      <p:sp>
        <p:nvSpPr>
          <p:cNvPr id="134" name="Google Shape;134;p25"/>
          <p:cNvSpPr txBox="1"/>
          <p:nvPr>
            <p:ph idx="1" type="body"/>
          </p:nvPr>
        </p:nvSpPr>
        <p:spPr>
          <a:xfrm>
            <a:off x="311700" y="1017450"/>
            <a:ext cx="8520600" cy="39780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sz="2000">
                <a:solidFill>
                  <a:srgbClr val="000000"/>
                </a:solidFill>
                <a:latin typeface="Cambria"/>
                <a:ea typeface="Cambria"/>
                <a:cs typeface="Cambria"/>
                <a:sym typeface="Cambria"/>
              </a:rPr>
              <a:t>8.F.1 </a:t>
            </a:r>
            <a:r>
              <a:rPr lang="en" sz="2400">
                <a:solidFill>
                  <a:srgbClr val="000000"/>
                </a:solidFill>
                <a:latin typeface="Cambria"/>
                <a:ea typeface="Cambria"/>
                <a:cs typeface="Cambria"/>
                <a:sym typeface="Cambria"/>
              </a:rPr>
              <a:t> </a:t>
            </a:r>
            <a:r>
              <a:rPr lang="en" sz="2000">
                <a:solidFill>
                  <a:srgbClr val="000000"/>
                </a:solidFill>
                <a:latin typeface="Cambria"/>
                <a:ea typeface="Cambria"/>
                <a:cs typeface="Cambria"/>
                <a:sym typeface="Cambria"/>
              </a:rPr>
              <a:t>Understand that a function is a rule that assigns to each input exactly one output. The graph of a function is the set of ordered pairs consisting of an input and the corresponding output</a:t>
            </a:r>
            <a:endParaRPr sz="2000">
              <a:solidFill>
                <a:srgbClr val="000000"/>
              </a:solidFill>
              <a:latin typeface="Cambria"/>
              <a:ea typeface="Cambria"/>
              <a:cs typeface="Cambria"/>
              <a:sym typeface="Cambria"/>
            </a:endParaRPr>
          </a:p>
          <a:p>
            <a:pPr indent="0" lvl="0" marL="0" rtl="0">
              <a:spcBef>
                <a:spcPts val="1600"/>
              </a:spcBef>
              <a:spcAft>
                <a:spcPts val="0"/>
              </a:spcAft>
              <a:buNone/>
            </a:pPr>
            <a:r>
              <a:rPr b="1" lang="en" sz="2000">
                <a:solidFill>
                  <a:srgbClr val="000000"/>
                </a:solidFill>
                <a:latin typeface="Calibri"/>
                <a:ea typeface="Calibri"/>
                <a:cs typeface="Calibri"/>
                <a:sym typeface="Calibri"/>
              </a:rPr>
              <a:t>Use functions to model relationships between quantities</a:t>
            </a:r>
            <a:endParaRPr b="1" sz="2000">
              <a:solidFill>
                <a:srgbClr val="000000"/>
              </a:solidFill>
              <a:latin typeface="Cambria"/>
              <a:ea typeface="Cambria"/>
              <a:cs typeface="Cambria"/>
              <a:sym typeface="Cambria"/>
            </a:endParaRPr>
          </a:p>
          <a:p>
            <a:pPr indent="0" lvl="0" marL="0" rtl="0">
              <a:spcBef>
                <a:spcPts val="1600"/>
              </a:spcBef>
              <a:spcAft>
                <a:spcPts val="0"/>
              </a:spcAft>
              <a:buNone/>
            </a:pPr>
            <a:r>
              <a:rPr b="1" lang="en" sz="2000">
                <a:solidFill>
                  <a:srgbClr val="000000"/>
                </a:solidFill>
                <a:latin typeface="Cambria"/>
                <a:ea typeface="Cambria"/>
                <a:cs typeface="Cambria"/>
                <a:sym typeface="Cambria"/>
              </a:rPr>
              <a:t>8.SP.1 </a:t>
            </a:r>
            <a:r>
              <a:rPr lang="en" sz="2400">
                <a:solidFill>
                  <a:srgbClr val="000000"/>
                </a:solidFill>
                <a:latin typeface="Cambria"/>
                <a:ea typeface="Cambria"/>
                <a:cs typeface="Cambria"/>
                <a:sym typeface="Cambria"/>
              </a:rPr>
              <a:t> </a:t>
            </a:r>
            <a:r>
              <a:rPr lang="en" sz="2000">
                <a:solidFill>
                  <a:srgbClr val="000000"/>
                </a:solidFill>
                <a:latin typeface="Cambria"/>
                <a:ea typeface="Cambria"/>
                <a:cs typeface="Cambria"/>
                <a:sym typeface="Cambria"/>
              </a:rPr>
              <a:t>C</a:t>
            </a:r>
            <a:r>
              <a:rPr lang="en" sz="2000">
                <a:solidFill>
                  <a:srgbClr val="000000"/>
                </a:solidFill>
                <a:latin typeface="Cambria"/>
                <a:ea typeface="Cambria"/>
                <a:cs typeface="Cambria"/>
                <a:sym typeface="Cambria"/>
              </a:rPr>
              <a:t>onstruct and interpret scatter plots for bivariate measurem</a:t>
            </a:r>
            <a:r>
              <a:rPr lang="en" sz="2000">
                <a:solidFill>
                  <a:srgbClr val="000000"/>
                </a:solidFill>
                <a:latin typeface="Cambria"/>
                <a:ea typeface="Cambria"/>
                <a:cs typeface="Cambria"/>
                <a:sym typeface="Cambria"/>
              </a:rPr>
              <a:t>ent data to investigate patterns of association between two quantities. Describe patterns such as clustering, outliers, positive or negative association, linear association, and nonlinear association.</a:t>
            </a:r>
            <a:endParaRPr sz="2000">
              <a:solidFill>
                <a:srgbClr val="000000"/>
              </a:solidFill>
              <a:latin typeface="Cambria"/>
              <a:ea typeface="Cambria"/>
              <a:cs typeface="Cambria"/>
              <a:sym typeface="Cambria"/>
            </a:endParaRPr>
          </a:p>
          <a:p>
            <a:pPr indent="-228600" lvl="0" marL="457200" rtl="0">
              <a:spcBef>
                <a:spcPts val="1600"/>
              </a:spcBef>
              <a:spcAft>
                <a:spcPts val="0"/>
              </a:spcAft>
              <a:buClr>
                <a:srgbClr val="000000"/>
              </a:buClr>
              <a:buSzPts val="3000"/>
              <a:buFont typeface="Cambria"/>
              <a:buNone/>
            </a:pPr>
            <a:r>
              <a:rPr lang="en" sz="3000">
                <a:solidFill>
                  <a:srgbClr val="000000"/>
                </a:solidFill>
                <a:latin typeface="Cambria"/>
                <a:ea typeface="Cambria"/>
                <a:cs typeface="Cambria"/>
                <a:sym typeface="Cambria"/>
              </a:rPr>
              <a:t>							</a:t>
            </a:r>
            <a:endParaRPr sz="3000">
              <a:solidFill>
                <a:srgbClr val="000000"/>
              </a:solidFill>
              <a:latin typeface="Cambria"/>
              <a:ea typeface="Cambria"/>
              <a:cs typeface="Cambria"/>
              <a:sym typeface="Cambria"/>
            </a:endParaRPr>
          </a:p>
          <a:p>
            <a:pPr indent="0" lvl="0" marL="0" rtl="0">
              <a:spcBef>
                <a:spcPts val="0"/>
              </a:spcBef>
              <a:spcAft>
                <a:spcPts val="0"/>
              </a:spcAft>
              <a:buNone/>
            </a:pPr>
            <a:r>
              <a:rPr lang="en" sz="1100">
                <a:solidFill>
                  <a:srgbClr val="000000"/>
                </a:solidFill>
                <a:latin typeface="Arial"/>
                <a:ea typeface="Arial"/>
                <a:cs typeface="Arial"/>
                <a:sym typeface="Arial"/>
              </a:rPr>
              <a:t>						 					</a:t>
            </a:r>
            <a:endParaRPr sz="1100">
              <a:solidFill>
                <a:srgbClr val="000000"/>
              </a:solidFill>
              <a:latin typeface="Arial"/>
              <a:ea typeface="Arial"/>
              <a:cs typeface="Arial"/>
              <a:sym typeface="Arial"/>
            </a:endParaRPr>
          </a:p>
          <a:p>
            <a:pPr indent="0" lvl="0" marL="0" rtl="0">
              <a:spcBef>
                <a:spcPts val="0"/>
              </a:spcBef>
              <a:spcAft>
                <a:spcPts val="0"/>
              </a:spcAft>
              <a:buNone/>
            </a:pPr>
            <a:r>
              <a:rPr lang="en" sz="1100">
                <a:solidFill>
                  <a:srgbClr val="000000"/>
                </a:solidFill>
                <a:latin typeface="Arial"/>
                <a:ea typeface="Arial"/>
                <a:cs typeface="Arial"/>
                <a:sym typeface="Arial"/>
              </a:rPr>
              <a:t>				</a:t>
            </a:r>
            <a:endParaRPr sz="1100">
              <a:solidFill>
                <a:srgbClr val="000000"/>
              </a:solidFill>
              <a:latin typeface="Arial"/>
              <a:ea typeface="Arial"/>
              <a:cs typeface="Arial"/>
              <a:sym typeface="Arial"/>
            </a:endParaRPr>
          </a:p>
          <a:p>
            <a:pPr indent="0" lvl="0" marL="0" rtl="0">
              <a:spcBef>
                <a:spcPts val="1600"/>
              </a:spcBef>
              <a:spcAft>
                <a:spcPts val="0"/>
              </a:spcAft>
              <a:buNone/>
            </a:pPr>
            <a:r>
              <a:rPr lang="en" sz="1100">
                <a:solidFill>
                  <a:srgbClr val="000000"/>
                </a:solidFill>
                <a:latin typeface="Arial"/>
                <a:ea typeface="Arial"/>
                <a:cs typeface="Arial"/>
                <a:sym typeface="Arial"/>
              </a:rPr>
              <a:t>			</a:t>
            </a:r>
            <a:endParaRPr sz="1100">
              <a:solidFill>
                <a:srgbClr val="000000"/>
              </a:solidFill>
              <a:latin typeface="Arial"/>
              <a:ea typeface="Arial"/>
              <a:cs typeface="Arial"/>
              <a:sym typeface="Arial"/>
            </a:endParaRPr>
          </a:p>
          <a:p>
            <a:pPr indent="0" lvl="0" marL="0" rtl="0">
              <a:spcBef>
                <a:spcPts val="1600"/>
              </a:spcBef>
              <a:spcAft>
                <a:spcPts val="0"/>
              </a:spcAft>
              <a:buNone/>
            </a:pPr>
            <a:r>
              <a:rPr lang="en" sz="1100">
                <a:solidFill>
                  <a:srgbClr val="000000"/>
                </a:solidFill>
                <a:latin typeface="Arial"/>
                <a:ea typeface="Arial"/>
                <a:cs typeface="Arial"/>
                <a:sym typeface="Arial"/>
              </a:rPr>
              <a:t>		</a:t>
            </a:r>
            <a:endParaRPr sz="1100">
              <a:solidFill>
                <a:srgbClr val="000000"/>
              </a:solidFill>
              <a:latin typeface="Arial"/>
              <a:ea typeface="Arial"/>
              <a:cs typeface="Arial"/>
              <a:sym typeface="Arial"/>
            </a:endParaRPr>
          </a:p>
          <a:p>
            <a:pPr indent="0" lvl="0" marL="0" rtl="0">
              <a:spcBef>
                <a:spcPts val="1600"/>
              </a:spcBef>
              <a:spcAft>
                <a:spcPts val="0"/>
              </a:spcAft>
              <a:buNone/>
            </a:pPr>
            <a:r>
              <a:t/>
            </a:r>
            <a:endParaRPr sz="1100">
              <a:solidFill>
                <a:srgbClr val="000000"/>
              </a:solidFill>
              <a:latin typeface="Calibri"/>
              <a:ea typeface="Calibri"/>
              <a:cs typeface="Calibri"/>
              <a:sym typeface="Calibri"/>
            </a:endParaRPr>
          </a:p>
          <a:p>
            <a:pPr indent="0" lvl="0" marL="0" rtl="0">
              <a:spcBef>
                <a:spcPts val="1600"/>
              </a:spcBef>
              <a:spcAft>
                <a:spcPts val="0"/>
              </a:spcAft>
              <a:buNone/>
            </a:pPr>
            <a:r>
              <a:t/>
            </a:r>
            <a:endParaRPr sz="1100">
              <a:solidFill>
                <a:srgbClr val="000000"/>
              </a:solidFill>
              <a:latin typeface="Calibri"/>
              <a:ea typeface="Calibri"/>
              <a:cs typeface="Calibri"/>
              <a:sym typeface="Calibri"/>
            </a:endParaRPr>
          </a:p>
          <a:p>
            <a:pPr indent="0" lvl="0" marL="0" rtl="0">
              <a:spcBef>
                <a:spcPts val="1600"/>
              </a:spcBef>
              <a:spcAft>
                <a:spcPts val="0"/>
              </a:spcAft>
              <a:buNone/>
            </a:pPr>
            <a:r>
              <a:t/>
            </a:r>
            <a:endParaRPr sz="1100">
              <a:solidFill>
                <a:srgbClr val="000000"/>
              </a:solidFill>
              <a:latin typeface="Calibri"/>
              <a:ea typeface="Calibri"/>
              <a:cs typeface="Calibri"/>
              <a:sym typeface="Calibri"/>
            </a:endParaRPr>
          </a:p>
          <a:p>
            <a:pPr indent="-228600" lvl="0" marL="457200" rtl="0">
              <a:spcBef>
                <a:spcPts val="1600"/>
              </a:spcBef>
              <a:spcAft>
                <a:spcPts val="0"/>
              </a:spcAft>
              <a:buClr>
                <a:srgbClr val="000000"/>
              </a:buClr>
              <a:buSzPts val="1100"/>
              <a:buFont typeface="Arial"/>
              <a:buNone/>
            </a:pPr>
            <a:r>
              <a:rPr lang="en" sz="1100">
                <a:solidFill>
                  <a:srgbClr val="000000"/>
                </a:solidFill>
                <a:latin typeface="Arial"/>
                <a:ea typeface="Arial"/>
                <a:cs typeface="Arial"/>
                <a:sym typeface="Arial"/>
              </a:rPr>
              <a:t>							</a:t>
            </a:r>
            <a:endParaRPr sz="1100">
              <a:solidFill>
                <a:srgbClr val="000000"/>
              </a:solidFill>
              <a:latin typeface="Arial"/>
              <a:ea typeface="Arial"/>
              <a:cs typeface="Arial"/>
              <a:sym typeface="Arial"/>
            </a:endParaRPr>
          </a:p>
          <a:p>
            <a:pPr indent="0" lvl="0" marL="0" rtl="0">
              <a:spcBef>
                <a:spcPts val="0"/>
              </a:spcBef>
              <a:spcAft>
                <a:spcPts val="0"/>
              </a:spcAft>
              <a:buNone/>
            </a:pPr>
            <a:r>
              <a:rPr lang="en" sz="1100">
                <a:solidFill>
                  <a:srgbClr val="000000"/>
                </a:solidFill>
                <a:latin typeface="Arial"/>
                <a:ea typeface="Arial"/>
                <a:cs typeface="Arial"/>
                <a:sym typeface="Arial"/>
              </a:rPr>
              <a:t>						 					</a:t>
            </a:r>
            <a:endParaRPr sz="1100">
              <a:solidFill>
                <a:srgbClr val="000000"/>
              </a:solidFill>
              <a:latin typeface="Arial"/>
              <a:ea typeface="Arial"/>
              <a:cs typeface="Arial"/>
              <a:sym typeface="Arial"/>
            </a:endParaRPr>
          </a:p>
          <a:p>
            <a:pPr indent="0" lvl="0" marL="0" rtl="0">
              <a:spcBef>
                <a:spcPts val="0"/>
              </a:spcBef>
              <a:spcAft>
                <a:spcPts val="0"/>
              </a:spcAft>
              <a:buNone/>
            </a:pPr>
            <a:r>
              <a:rPr lang="en" sz="1100">
                <a:solidFill>
                  <a:srgbClr val="000000"/>
                </a:solidFill>
                <a:latin typeface="Arial"/>
                <a:ea typeface="Arial"/>
                <a:cs typeface="Arial"/>
                <a:sym typeface="Arial"/>
              </a:rPr>
              <a:t>				</a:t>
            </a:r>
            <a:endParaRPr sz="1100">
              <a:solidFill>
                <a:srgbClr val="000000"/>
              </a:solidFill>
              <a:latin typeface="Arial"/>
              <a:ea typeface="Arial"/>
              <a:cs typeface="Arial"/>
              <a:sym typeface="Arial"/>
            </a:endParaRPr>
          </a:p>
          <a:p>
            <a:pPr indent="0" lvl="0" marL="0" rtl="0">
              <a:spcBef>
                <a:spcPts val="1600"/>
              </a:spcBef>
              <a:spcAft>
                <a:spcPts val="0"/>
              </a:spcAft>
              <a:buNone/>
            </a:pPr>
            <a:r>
              <a:rPr lang="en" sz="1100">
                <a:solidFill>
                  <a:srgbClr val="000000"/>
                </a:solidFill>
                <a:latin typeface="Arial"/>
                <a:ea typeface="Arial"/>
                <a:cs typeface="Arial"/>
                <a:sym typeface="Arial"/>
              </a:rPr>
              <a:t>			</a:t>
            </a:r>
            <a:endParaRPr sz="1100">
              <a:solidFill>
                <a:srgbClr val="000000"/>
              </a:solidFill>
              <a:latin typeface="Arial"/>
              <a:ea typeface="Arial"/>
              <a:cs typeface="Arial"/>
              <a:sym typeface="Arial"/>
            </a:endParaRPr>
          </a:p>
          <a:p>
            <a:pPr indent="0" lvl="0" marL="0" rtl="0">
              <a:spcBef>
                <a:spcPts val="1600"/>
              </a:spcBef>
              <a:spcAft>
                <a:spcPts val="0"/>
              </a:spcAft>
              <a:buNone/>
            </a:pPr>
            <a:r>
              <a:rPr lang="en" sz="1100">
                <a:solidFill>
                  <a:srgbClr val="000000"/>
                </a:solidFill>
                <a:latin typeface="Arial"/>
                <a:ea typeface="Arial"/>
                <a:cs typeface="Arial"/>
                <a:sym typeface="Arial"/>
              </a:rPr>
              <a:t>		</a:t>
            </a:r>
            <a:endParaRPr sz="1100">
              <a:solidFill>
                <a:srgbClr val="000000"/>
              </a:solidFill>
              <a:latin typeface="Arial"/>
              <a:ea typeface="Arial"/>
              <a:cs typeface="Arial"/>
              <a:sym typeface="Arial"/>
            </a:endParaRPr>
          </a:p>
          <a:p>
            <a:pPr indent="0" lvl="0" marL="0" rtl="0">
              <a:spcBef>
                <a:spcPts val="1600"/>
              </a:spcBef>
              <a:spcAft>
                <a:spcPts val="0"/>
              </a:spcAft>
              <a:buNone/>
            </a:pPr>
            <a:r>
              <a:t/>
            </a:r>
            <a:endParaRPr/>
          </a:p>
          <a:p>
            <a:pPr indent="0" lvl="0" marL="0" rtl="0">
              <a:spcBef>
                <a:spcPts val="1600"/>
              </a:spcBef>
              <a:spcAft>
                <a:spcPts val="0"/>
              </a:spcAft>
              <a:buNone/>
            </a:pPr>
            <a:r>
              <a:t/>
            </a:r>
            <a:endParaRPr/>
          </a:p>
          <a:p>
            <a:pPr indent="0" lvl="0" marL="0">
              <a:spcBef>
                <a:spcPts val="1600"/>
              </a:spcBef>
              <a:spcAft>
                <a:spcPts val="1600"/>
              </a:spcAft>
              <a:buNone/>
            </a:pPr>
            <a:r>
              <a:t/>
            </a:r>
            <a:endParaRPr sz="1250">
              <a:solidFill>
                <a:srgbClr val="20202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 name="Shape 138"/>
        <p:cNvGrpSpPr/>
        <p:nvPr/>
      </p:nvGrpSpPr>
      <p:grpSpPr>
        <a:xfrm>
          <a:off x="0" y="0"/>
          <a:ext cx="0" cy="0"/>
          <a:chOff x="0" y="0"/>
          <a:chExt cx="0" cy="0"/>
        </a:xfrm>
      </p:grpSpPr>
      <p:sp>
        <p:nvSpPr>
          <p:cNvPr id="139" name="Google Shape;139;p26"/>
          <p:cNvSpPr txBox="1"/>
          <p:nvPr>
            <p:ph type="title"/>
          </p:nvPr>
        </p:nvSpPr>
        <p:spPr>
          <a:xfrm>
            <a:off x="311700" y="391350"/>
            <a:ext cx="8520600" cy="11751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sz="2200">
                <a:solidFill>
                  <a:srgbClr val="FF0000"/>
                </a:solidFill>
                <a:latin typeface="Lato"/>
                <a:ea typeface="Lato"/>
                <a:cs typeface="Lato"/>
                <a:sym typeface="Lato"/>
              </a:rPr>
              <a:t>How this work connects to basic concepts necessary to understand science/tech behind COSMOS?</a:t>
            </a:r>
            <a:endParaRPr sz="2200">
              <a:solidFill>
                <a:srgbClr val="FF0000"/>
              </a:solidFill>
              <a:latin typeface="Lato"/>
              <a:ea typeface="Lato"/>
              <a:cs typeface="Lato"/>
              <a:sym typeface="Lato"/>
            </a:endParaRPr>
          </a:p>
          <a:p>
            <a:pPr indent="0" lvl="0" marL="0">
              <a:spcBef>
                <a:spcPts val="1600"/>
              </a:spcBef>
              <a:spcAft>
                <a:spcPts val="0"/>
              </a:spcAft>
              <a:buNone/>
            </a:pPr>
            <a:r>
              <a:t/>
            </a:r>
            <a:endParaRPr/>
          </a:p>
        </p:txBody>
      </p:sp>
      <p:sp>
        <p:nvSpPr>
          <p:cNvPr id="140" name="Google Shape;140;p26"/>
          <p:cNvSpPr txBox="1"/>
          <p:nvPr>
            <p:ph idx="1" type="body"/>
          </p:nvPr>
        </p:nvSpPr>
        <p:spPr>
          <a:xfrm>
            <a:off x="311700" y="1275800"/>
            <a:ext cx="5296500" cy="3673200"/>
          </a:xfrm>
          <a:prstGeom prst="rect">
            <a:avLst/>
          </a:prstGeom>
        </p:spPr>
        <p:txBody>
          <a:bodyPr anchorCtr="0" anchor="t" bIns="91425" lIns="91425" spcFirstLastPara="1" rIns="91425" wrap="square" tIns="91425">
            <a:noAutofit/>
          </a:bodyPr>
          <a:lstStyle/>
          <a:p>
            <a:pPr indent="0" lvl="0" marL="0" rtl="0">
              <a:lnSpc>
                <a:spcPct val="100000"/>
              </a:lnSpc>
              <a:spcBef>
                <a:spcPts val="0"/>
              </a:spcBef>
              <a:spcAft>
                <a:spcPts val="0"/>
              </a:spcAft>
              <a:buNone/>
            </a:pPr>
            <a:r>
              <a:t/>
            </a:r>
            <a:endParaRPr>
              <a:solidFill>
                <a:srgbClr val="000000"/>
              </a:solidFill>
              <a:latin typeface="Arial"/>
              <a:ea typeface="Arial"/>
              <a:cs typeface="Arial"/>
              <a:sym typeface="Arial"/>
            </a:endParaRPr>
          </a:p>
          <a:p>
            <a:pPr indent="0" lvl="0" marL="0" rtl="0">
              <a:lnSpc>
                <a:spcPct val="100000"/>
              </a:lnSpc>
              <a:spcBef>
                <a:spcPts val="0"/>
              </a:spcBef>
              <a:spcAft>
                <a:spcPts val="0"/>
              </a:spcAft>
              <a:buNone/>
            </a:pPr>
            <a:r>
              <a:rPr b="1" lang="en">
                <a:solidFill>
                  <a:srgbClr val="000000"/>
                </a:solidFill>
                <a:latin typeface="Arial"/>
                <a:ea typeface="Arial"/>
                <a:cs typeface="Arial"/>
                <a:sym typeface="Arial"/>
              </a:rPr>
              <a:t>Percent, decimals, fractions, ratios and rates by observing the relationship between signal strength and distance. </a:t>
            </a:r>
            <a:r>
              <a:rPr b="1" lang="en">
                <a:solidFill>
                  <a:srgbClr val="980000"/>
                </a:solidFill>
                <a:latin typeface="Arial"/>
                <a:ea typeface="Arial"/>
                <a:cs typeface="Arial"/>
                <a:sym typeface="Arial"/>
              </a:rPr>
              <a:t>(6th)</a:t>
            </a:r>
            <a:endParaRPr b="1">
              <a:solidFill>
                <a:srgbClr val="980000"/>
              </a:solidFill>
              <a:latin typeface="Arial"/>
              <a:ea typeface="Arial"/>
              <a:cs typeface="Arial"/>
              <a:sym typeface="Arial"/>
            </a:endParaRPr>
          </a:p>
          <a:p>
            <a:pPr indent="0" lvl="0" marL="457200" rtl="0">
              <a:lnSpc>
                <a:spcPct val="100000"/>
              </a:lnSpc>
              <a:spcBef>
                <a:spcPts val="0"/>
              </a:spcBef>
              <a:spcAft>
                <a:spcPts val="0"/>
              </a:spcAft>
              <a:buNone/>
            </a:pPr>
            <a:r>
              <a:t/>
            </a:r>
            <a:endParaRPr b="1">
              <a:solidFill>
                <a:srgbClr val="000000"/>
              </a:solidFill>
              <a:latin typeface="Arial"/>
              <a:ea typeface="Arial"/>
              <a:cs typeface="Arial"/>
              <a:sym typeface="Arial"/>
            </a:endParaRPr>
          </a:p>
          <a:p>
            <a:pPr indent="0" lvl="0" marL="0" rtl="0">
              <a:lnSpc>
                <a:spcPct val="100000"/>
              </a:lnSpc>
              <a:spcBef>
                <a:spcPts val="0"/>
              </a:spcBef>
              <a:spcAft>
                <a:spcPts val="0"/>
              </a:spcAft>
              <a:buNone/>
            </a:pPr>
            <a:r>
              <a:rPr b="1" lang="en">
                <a:solidFill>
                  <a:srgbClr val="000000"/>
                </a:solidFill>
                <a:latin typeface="Arial"/>
                <a:ea typeface="Arial"/>
                <a:cs typeface="Arial"/>
                <a:sym typeface="Arial"/>
              </a:rPr>
              <a:t>Independent and dependent variables by observing the relationship between signal strength and distance. </a:t>
            </a:r>
            <a:r>
              <a:rPr b="1" lang="en">
                <a:solidFill>
                  <a:srgbClr val="980000"/>
                </a:solidFill>
                <a:latin typeface="Arial"/>
                <a:ea typeface="Arial"/>
                <a:cs typeface="Arial"/>
                <a:sym typeface="Arial"/>
              </a:rPr>
              <a:t>(7th)</a:t>
            </a:r>
            <a:endParaRPr b="1">
              <a:solidFill>
                <a:srgbClr val="980000"/>
              </a:solidFill>
              <a:latin typeface="Arial"/>
              <a:ea typeface="Arial"/>
              <a:cs typeface="Arial"/>
              <a:sym typeface="Arial"/>
            </a:endParaRPr>
          </a:p>
          <a:p>
            <a:pPr indent="0" lvl="0" marL="457200" rtl="0">
              <a:lnSpc>
                <a:spcPct val="100000"/>
              </a:lnSpc>
              <a:spcBef>
                <a:spcPts val="0"/>
              </a:spcBef>
              <a:spcAft>
                <a:spcPts val="0"/>
              </a:spcAft>
              <a:buNone/>
            </a:pPr>
            <a:r>
              <a:t/>
            </a:r>
            <a:endParaRPr b="1">
              <a:solidFill>
                <a:srgbClr val="000000"/>
              </a:solidFill>
              <a:latin typeface="Arial"/>
              <a:ea typeface="Arial"/>
              <a:cs typeface="Arial"/>
              <a:sym typeface="Arial"/>
            </a:endParaRPr>
          </a:p>
          <a:p>
            <a:pPr indent="0" lvl="0" marL="0" rtl="0">
              <a:lnSpc>
                <a:spcPct val="100000"/>
              </a:lnSpc>
              <a:spcBef>
                <a:spcPts val="0"/>
              </a:spcBef>
              <a:spcAft>
                <a:spcPts val="0"/>
              </a:spcAft>
              <a:buNone/>
            </a:pPr>
            <a:r>
              <a:rPr b="1" lang="en">
                <a:solidFill>
                  <a:srgbClr val="000000"/>
                </a:solidFill>
                <a:latin typeface="Arial"/>
                <a:ea typeface="Arial"/>
                <a:cs typeface="Arial"/>
                <a:sym typeface="Arial"/>
              </a:rPr>
              <a:t>Functions and investigate  patterns of associations /relationship between two quantities- signal strength &amp; distance. </a:t>
            </a:r>
            <a:r>
              <a:rPr b="1" lang="en">
                <a:solidFill>
                  <a:srgbClr val="980000"/>
                </a:solidFill>
                <a:latin typeface="Arial"/>
                <a:ea typeface="Arial"/>
                <a:cs typeface="Arial"/>
                <a:sym typeface="Arial"/>
              </a:rPr>
              <a:t>(8th)</a:t>
            </a:r>
            <a:endParaRPr b="1" sz="1100">
              <a:solidFill>
                <a:srgbClr val="980000"/>
              </a:solidFill>
              <a:latin typeface="Arial"/>
              <a:ea typeface="Arial"/>
              <a:cs typeface="Arial"/>
              <a:sym typeface="Arial"/>
            </a:endParaRPr>
          </a:p>
        </p:txBody>
      </p:sp>
      <p:pic>
        <p:nvPicPr>
          <p:cNvPr id="141" name="Google Shape;141;p26"/>
          <p:cNvPicPr preferRelativeResize="0"/>
          <p:nvPr/>
        </p:nvPicPr>
        <p:blipFill>
          <a:blip r:embed="rId3">
            <a:alphaModFix/>
          </a:blip>
          <a:stretch>
            <a:fillRect/>
          </a:stretch>
        </p:blipFill>
        <p:spPr>
          <a:xfrm>
            <a:off x="5608200" y="1275800"/>
            <a:ext cx="3093050" cy="36732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pic>
        <p:nvPicPr>
          <p:cNvPr id="146" name="Google Shape;146;p27"/>
          <p:cNvPicPr preferRelativeResize="0"/>
          <p:nvPr/>
        </p:nvPicPr>
        <p:blipFill>
          <a:blip r:embed="rId3">
            <a:alphaModFix/>
          </a:blip>
          <a:stretch>
            <a:fillRect/>
          </a:stretch>
        </p:blipFill>
        <p:spPr>
          <a:xfrm>
            <a:off x="52825" y="142126"/>
            <a:ext cx="9144000" cy="44267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pic>
        <p:nvPicPr>
          <p:cNvPr id="151" name="Google Shape;151;p28"/>
          <p:cNvPicPr preferRelativeResize="0"/>
          <p:nvPr/>
        </p:nvPicPr>
        <p:blipFill>
          <a:blip r:embed="rId3">
            <a:alphaModFix/>
          </a:blip>
          <a:stretch>
            <a:fillRect/>
          </a:stretch>
        </p:blipFill>
        <p:spPr>
          <a:xfrm>
            <a:off x="152400" y="152400"/>
            <a:ext cx="4419600" cy="4838700"/>
          </a:xfrm>
          <a:prstGeom prst="rect">
            <a:avLst/>
          </a:prstGeom>
          <a:noFill/>
          <a:ln>
            <a:noFill/>
          </a:ln>
        </p:spPr>
      </p:pic>
      <p:pic>
        <p:nvPicPr>
          <p:cNvPr id="152" name="Google Shape;152;p28"/>
          <p:cNvPicPr preferRelativeResize="0"/>
          <p:nvPr/>
        </p:nvPicPr>
        <p:blipFill>
          <a:blip r:embed="rId4">
            <a:alphaModFix/>
          </a:blip>
          <a:stretch>
            <a:fillRect/>
          </a:stretch>
        </p:blipFill>
        <p:spPr>
          <a:xfrm>
            <a:off x="4724400" y="152400"/>
            <a:ext cx="4267199" cy="46561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6" name="Shape 156"/>
        <p:cNvGrpSpPr/>
        <p:nvPr/>
      </p:nvGrpSpPr>
      <p:grpSpPr>
        <a:xfrm>
          <a:off x="0" y="0"/>
          <a:ext cx="0" cy="0"/>
          <a:chOff x="0" y="0"/>
          <a:chExt cx="0" cy="0"/>
        </a:xfrm>
      </p:grpSpPr>
      <p:pic>
        <p:nvPicPr>
          <p:cNvPr id="157" name="Google Shape;157;p29"/>
          <p:cNvPicPr preferRelativeResize="0"/>
          <p:nvPr/>
        </p:nvPicPr>
        <p:blipFill>
          <a:blip r:embed="rId3">
            <a:alphaModFix/>
          </a:blip>
          <a:stretch>
            <a:fillRect/>
          </a:stretch>
        </p:blipFill>
        <p:spPr>
          <a:xfrm>
            <a:off x="152400" y="152400"/>
            <a:ext cx="8839196" cy="2985011"/>
          </a:xfrm>
          <a:prstGeom prst="rect">
            <a:avLst/>
          </a:prstGeom>
          <a:noFill/>
          <a:ln>
            <a:noFill/>
          </a:ln>
        </p:spPr>
      </p:pic>
      <p:pic>
        <p:nvPicPr>
          <p:cNvPr id="158" name="Google Shape;158;p29"/>
          <p:cNvPicPr preferRelativeResize="0"/>
          <p:nvPr/>
        </p:nvPicPr>
        <p:blipFill>
          <a:blip r:embed="rId4">
            <a:alphaModFix/>
          </a:blip>
          <a:stretch>
            <a:fillRect/>
          </a:stretch>
        </p:blipFill>
        <p:spPr>
          <a:xfrm>
            <a:off x="152400" y="3289811"/>
            <a:ext cx="2741833" cy="170128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2" name="Shape 162"/>
        <p:cNvGrpSpPr/>
        <p:nvPr/>
      </p:nvGrpSpPr>
      <p:grpSpPr>
        <a:xfrm>
          <a:off x="0" y="0"/>
          <a:ext cx="0" cy="0"/>
          <a:chOff x="0" y="0"/>
          <a:chExt cx="0" cy="0"/>
        </a:xfrm>
      </p:grpSpPr>
      <p:sp>
        <p:nvSpPr>
          <p:cNvPr id="163" name="Google Shape;163;p30"/>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algn="ctr">
              <a:spcBef>
                <a:spcPts val="0"/>
              </a:spcBef>
              <a:spcAft>
                <a:spcPts val="0"/>
              </a:spcAft>
              <a:buNone/>
            </a:pPr>
            <a:r>
              <a:rPr lang="en"/>
              <a:t>Differentiation</a:t>
            </a:r>
            <a:endParaRPr/>
          </a:p>
        </p:txBody>
      </p:sp>
      <p:sp>
        <p:nvSpPr>
          <p:cNvPr id="164" name="Google Shape;164;p30"/>
          <p:cNvSpPr txBox="1"/>
          <p:nvPr>
            <p:ph idx="1" type="body"/>
          </p:nvPr>
        </p:nvSpPr>
        <p:spPr>
          <a:xfrm>
            <a:off x="311700" y="940100"/>
            <a:ext cx="8520600" cy="40521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a:solidFill>
                  <a:srgbClr val="FF0000"/>
                </a:solidFill>
                <a:latin typeface="Cambria"/>
                <a:ea typeface="Cambria"/>
                <a:cs typeface="Cambria"/>
                <a:sym typeface="Cambria"/>
              </a:rPr>
              <a:t>6th Grade</a:t>
            </a:r>
            <a:r>
              <a:rPr b="1" lang="en">
                <a:solidFill>
                  <a:srgbClr val="000000"/>
                </a:solidFill>
                <a:latin typeface="Cambria"/>
                <a:ea typeface="Cambria"/>
                <a:cs typeface="Cambria"/>
                <a:sym typeface="Cambria"/>
              </a:rPr>
              <a:t> will use the walkie-talkie experiment and apply the math standards specific to their grade level after the class discussion.</a:t>
            </a:r>
            <a:endParaRPr b="1">
              <a:solidFill>
                <a:srgbClr val="000000"/>
              </a:solidFill>
              <a:latin typeface="Cambria"/>
              <a:ea typeface="Cambria"/>
              <a:cs typeface="Cambria"/>
              <a:sym typeface="Cambria"/>
            </a:endParaRPr>
          </a:p>
          <a:p>
            <a:pPr indent="0" lvl="0" marL="0" rtl="0">
              <a:spcBef>
                <a:spcPts val="1600"/>
              </a:spcBef>
              <a:spcAft>
                <a:spcPts val="0"/>
              </a:spcAft>
              <a:buNone/>
            </a:pPr>
            <a:r>
              <a:rPr b="1" lang="en">
                <a:solidFill>
                  <a:srgbClr val="FF0000"/>
                </a:solidFill>
                <a:latin typeface="Cambria"/>
                <a:ea typeface="Cambria"/>
                <a:cs typeface="Cambria"/>
                <a:sym typeface="Cambria"/>
              </a:rPr>
              <a:t>7th Grade</a:t>
            </a:r>
            <a:r>
              <a:rPr b="1" lang="en">
                <a:solidFill>
                  <a:srgbClr val="000000"/>
                </a:solidFill>
                <a:latin typeface="Cambria"/>
                <a:ea typeface="Cambria"/>
                <a:cs typeface="Cambria"/>
                <a:sym typeface="Cambria"/>
              </a:rPr>
              <a:t> will do the same experiment but they apply the math standards of their grade level. As a project extension, they will be divided into teams in every class. Different  teams investigates the relationship between signal strength and distance of car keys, radio controlled toys, baby monitors and wireless microphones.</a:t>
            </a:r>
            <a:endParaRPr b="1">
              <a:solidFill>
                <a:srgbClr val="000000"/>
              </a:solidFill>
              <a:latin typeface="Cambria"/>
              <a:ea typeface="Cambria"/>
              <a:cs typeface="Cambria"/>
              <a:sym typeface="Cambria"/>
            </a:endParaRPr>
          </a:p>
          <a:p>
            <a:pPr indent="0" lvl="0" marL="0">
              <a:spcBef>
                <a:spcPts val="1600"/>
              </a:spcBef>
              <a:spcAft>
                <a:spcPts val="1600"/>
              </a:spcAft>
              <a:buNone/>
            </a:pPr>
            <a:r>
              <a:rPr b="1" lang="en">
                <a:solidFill>
                  <a:srgbClr val="FF0000"/>
                </a:solidFill>
                <a:latin typeface="Cambria"/>
                <a:ea typeface="Cambria"/>
                <a:cs typeface="Cambria"/>
                <a:sym typeface="Cambria"/>
              </a:rPr>
              <a:t>8th Grade</a:t>
            </a:r>
            <a:r>
              <a:rPr b="1" lang="en">
                <a:solidFill>
                  <a:srgbClr val="000000"/>
                </a:solidFill>
                <a:latin typeface="Cambria"/>
                <a:ea typeface="Cambria"/>
                <a:cs typeface="Cambria"/>
                <a:sym typeface="Cambria"/>
              </a:rPr>
              <a:t> will do the same experiments of the 6 &amp; 7th Graders but they will use their 8th Grade standards and use these  bivariate data to investigate </a:t>
            </a:r>
            <a:r>
              <a:rPr b="1" lang="en">
                <a:solidFill>
                  <a:srgbClr val="000000"/>
                </a:solidFill>
                <a:latin typeface="Cambria"/>
                <a:ea typeface="Cambria"/>
                <a:cs typeface="Cambria"/>
                <a:sym typeface="Cambria"/>
              </a:rPr>
              <a:t>patterns of association between two quantities and find out if the relationship is linear or non-linear.</a:t>
            </a:r>
            <a:endParaRPr b="1">
              <a:solidFill>
                <a:srgbClr val="000000"/>
              </a:solidFill>
              <a:latin typeface="Cambria"/>
              <a:ea typeface="Cambria"/>
              <a:cs typeface="Cambria"/>
              <a:sym typeface="Cambria"/>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8" name="Shape 168"/>
        <p:cNvGrpSpPr/>
        <p:nvPr/>
      </p:nvGrpSpPr>
      <p:grpSpPr>
        <a:xfrm>
          <a:off x="0" y="0"/>
          <a:ext cx="0" cy="0"/>
          <a:chOff x="0" y="0"/>
          <a:chExt cx="0" cy="0"/>
        </a:xfrm>
      </p:grpSpPr>
      <p:sp>
        <p:nvSpPr>
          <p:cNvPr id="169" name="Google Shape;169;p31"/>
          <p:cNvSpPr txBox="1"/>
          <p:nvPr>
            <p:ph idx="4294967295"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algn="ctr">
              <a:spcBef>
                <a:spcPts val="0"/>
              </a:spcBef>
              <a:spcAft>
                <a:spcPts val="0"/>
              </a:spcAft>
              <a:buNone/>
            </a:pPr>
            <a:r>
              <a:rPr lang="en"/>
              <a:t>Other Transmission Devices to Explore</a:t>
            </a:r>
            <a:endParaRPr/>
          </a:p>
        </p:txBody>
      </p:sp>
      <p:pic>
        <p:nvPicPr>
          <p:cNvPr id="170" name="Google Shape;170;p31"/>
          <p:cNvPicPr preferRelativeResize="0"/>
          <p:nvPr/>
        </p:nvPicPr>
        <p:blipFill>
          <a:blip r:embed="rId3">
            <a:alphaModFix/>
          </a:blip>
          <a:stretch>
            <a:fillRect/>
          </a:stretch>
        </p:blipFill>
        <p:spPr>
          <a:xfrm>
            <a:off x="311700" y="1210250"/>
            <a:ext cx="3848474" cy="3241676"/>
          </a:xfrm>
          <a:prstGeom prst="rect">
            <a:avLst/>
          </a:prstGeom>
          <a:noFill/>
          <a:ln>
            <a:noFill/>
          </a:ln>
        </p:spPr>
      </p:pic>
      <p:pic>
        <p:nvPicPr>
          <p:cNvPr id="171" name="Google Shape;171;p31"/>
          <p:cNvPicPr preferRelativeResize="0"/>
          <p:nvPr/>
        </p:nvPicPr>
        <p:blipFill>
          <a:blip r:embed="rId4">
            <a:alphaModFix/>
          </a:blip>
          <a:stretch>
            <a:fillRect/>
          </a:stretch>
        </p:blipFill>
        <p:spPr>
          <a:xfrm>
            <a:off x="4572000" y="1210250"/>
            <a:ext cx="4214200" cy="31012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 name="Shape 64"/>
        <p:cNvGrpSpPr/>
        <p:nvPr/>
      </p:nvGrpSpPr>
      <p:grpSpPr>
        <a:xfrm>
          <a:off x="0" y="0"/>
          <a:ext cx="0" cy="0"/>
          <a:chOff x="0" y="0"/>
          <a:chExt cx="0" cy="0"/>
        </a:xfrm>
      </p:grpSpPr>
      <p:sp>
        <p:nvSpPr>
          <p:cNvPr id="65" name="Google Shape;65;p14"/>
          <p:cNvSpPr txBox="1"/>
          <p:nvPr>
            <p:ph type="title"/>
          </p:nvPr>
        </p:nvSpPr>
        <p:spPr>
          <a:xfrm>
            <a:off x="311700" y="0"/>
            <a:ext cx="8520600" cy="626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Description of Experiment</a:t>
            </a:r>
            <a:endParaRPr/>
          </a:p>
        </p:txBody>
      </p:sp>
      <p:sp>
        <p:nvSpPr>
          <p:cNvPr id="66" name="Google Shape;66;p14"/>
          <p:cNvSpPr txBox="1"/>
          <p:nvPr>
            <p:ph idx="1" type="body"/>
          </p:nvPr>
        </p:nvSpPr>
        <p:spPr>
          <a:xfrm>
            <a:off x="311700" y="626100"/>
            <a:ext cx="8520600" cy="34164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solidFill>
                  <a:schemeClr val="dk1"/>
                </a:solidFill>
              </a:rPr>
              <a:t>Learning Target:</a:t>
            </a:r>
            <a:r>
              <a:rPr lang="en"/>
              <a:t> </a:t>
            </a:r>
            <a:r>
              <a:rPr lang="en">
                <a:solidFill>
                  <a:srgbClr val="000000"/>
                </a:solidFill>
                <a:latin typeface="Cambria"/>
                <a:ea typeface="Cambria"/>
                <a:cs typeface="Cambria"/>
                <a:sym typeface="Cambria"/>
              </a:rPr>
              <a:t>Today I am doing an experiments with walkie-talkies.So that I can determine the relationship between signal strength and distance. I know I’ve got it when I can show and describe the relationship in a table and a graph. </a:t>
            </a:r>
            <a:endParaRPr>
              <a:solidFill>
                <a:srgbClr val="000000"/>
              </a:solidFill>
              <a:latin typeface="Cambria"/>
              <a:ea typeface="Cambria"/>
              <a:cs typeface="Cambria"/>
              <a:sym typeface="Cambria"/>
            </a:endParaRPr>
          </a:p>
          <a:p>
            <a:pPr indent="0" lvl="0" marL="0" rtl="0">
              <a:spcBef>
                <a:spcPts val="1600"/>
              </a:spcBef>
              <a:spcAft>
                <a:spcPts val="0"/>
              </a:spcAft>
              <a:buNone/>
            </a:pPr>
            <a:r>
              <a:rPr lang="en">
                <a:solidFill>
                  <a:schemeClr val="dk1"/>
                </a:solidFill>
                <a:latin typeface="Cambria"/>
                <a:ea typeface="Cambria"/>
                <a:cs typeface="Cambria"/>
                <a:sym typeface="Cambria"/>
              </a:rPr>
              <a:t>Task: </a:t>
            </a:r>
            <a:r>
              <a:rPr lang="en">
                <a:solidFill>
                  <a:srgbClr val="000000"/>
                </a:solidFill>
                <a:latin typeface="Cambria"/>
                <a:ea typeface="Cambria"/>
                <a:cs typeface="Cambria"/>
                <a:sym typeface="Cambria"/>
              </a:rPr>
              <a:t>Students will be using the SDR </a:t>
            </a:r>
            <a:r>
              <a:rPr lang="en">
                <a:solidFill>
                  <a:srgbClr val="000000"/>
                </a:solidFill>
                <a:latin typeface="Cambria"/>
                <a:ea typeface="Cambria"/>
                <a:cs typeface="Cambria"/>
                <a:sym typeface="Cambria"/>
              </a:rPr>
              <a:t>receiver</a:t>
            </a:r>
            <a:r>
              <a:rPr lang="en">
                <a:solidFill>
                  <a:srgbClr val="000000"/>
                </a:solidFill>
                <a:latin typeface="Cambria"/>
                <a:ea typeface="Cambria"/>
                <a:cs typeface="Cambria"/>
                <a:sym typeface="Cambria"/>
              </a:rPr>
              <a:t>, two walkie-talkies and Gnu radio to run the experiment. In groups of 3-4, one student will send a signal, another will </a:t>
            </a:r>
            <a:r>
              <a:rPr lang="en">
                <a:solidFill>
                  <a:srgbClr val="000000"/>
                </a:solidFill>
                <a:latin typeface="Cambria"/>
                <a:ea typeface="Cambria"/>
                <a:cs typeface="Cambria"/>
                <a:sym typeface="Cambria"/>
              </a:rPr>
              <a:t>receive</a:t>
            </a:r>
            <a:r>
              <a:rPr lang="en">
                <a:solidFill>
                  <a:srgbClr val="000000"/>
                </a:solidFill>
                <a:latin typeface="Cambria"/>
                <a:ea typeface="Cambria"/>
                <a:cs typeface="Cambria"/>
                <a:sym typeface="Cambria"/>
              </a:rPr>
              <a:t> the signal and the last will collect data from Gnu radio. The student who is receiving the signal will move </a:t>
            </a:r>
            <a:r>
              <a:rPr lang="en">
                <a:solidFill>
                  <a:srgbClr val="000000"/>
                </a:solidFill>
                <a:latin typeface="Cambria"/>
                <a:ea typeface="Cambria"/>
                <a:cs typeface="Cambria"/>
                <a:sym typeface="Cambria"/>
              </a:rPr>
              <a:t>5 meters and receive another signal. The student will continue to move backwards, recording the decibel level of the signal each time. </a:t>
            </a:r>
            <a:endParaRPr>
              <a:solidFill>
                <a:srgbClr val="000000"/>
              </a:solidFill>
              <a:latin typeface="Cambria"/>
              <a:ea typeface="Cambria"/>
              <a:cs typeface="Cambria"/>
              <a:sym typeface="Cambria"/>
            </a:endParaRPr>
          </a:p>
          <a:p>
            <a:pPr indent="0" lvl="0" marL="0" rtl="0">
              <a:spcBef>
                <a:spcPts val="1600"/>
              </a:spcBef>
              <a:spcAft>
                <a:spcPts val="1600"/>
              </a:spcAft>
              <a:buNone/>
            </a:pPr>
            <a:r>
              <a:rPr lang="en">
                <a:solidFill>
                  <a:srgbClr val="000000"/>
                </a:solidFill>
                <a:latin typeface="Cambria"/>
                <a:ea typeface="Cambria"/>
                <a:cs typeface="Cambria"/>
                <a:sym typeface="Cambria"/>
              </a:rPr>
              <a:t>This experiment will be done twice: outdoors in an “open” space and indoors in a closed space with walls. </a:t>
            </a:r>
            <a:endParaRPr>
              <a:solidFill>
                <a:srgbClr val="000000"/>
              </a:solidFill>
              <a:latin typeface="Cambria"/>
              <a:ea typeface="Cambria"/>
              <a:cs typeface="Cambria"/>
              <a:sym typeface="Cambria"/>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pic>
        <p:nvPicPr>
          <p:cNvPr id="176" name="Google Shape;176;p32"/>
          <p:cNvPicPr preferRelativeResize="0"/>
          <p:nvPr/>
        </p:nvPicPr>
        <p:blipFill>
          <a:blip r:embed="rId3">
            <a:alphaModFix/>
          </a:blip>
          <a:stretch>
            <a:fillRect/>
          </a:stretch>
        </p:blipFill>
        <p:spPr>
          <a:xfrm>
            <a:off x="152400" y="152400"/>
            <a:ext cx="4245500" cy="4537252"/>
          </a:xfrm>
          <a:prstGeom prst="rect">
            <a:avLst/>
          </a:prstGeom>
          <a:noFill/>
          <a:ln>
            <a:noFill/>
          </a:ln>
        </p:spPr>
      </p:pic>
      <p:pic>
        <p:nvPicPr>
          <p:cNvPr id="177" name="Google Shape;177;p32"/>
          <p:cNvPicPr preferRelativeResize="0"/>
          <p:nvPr/>
        </p:nvPicPr>
        <p:blipFill>
          <a:blip r:embed="rId4">
            <a:alphaModFix/>
          </a:blip>
          <a:stretch>
            <a:fillRect/>
          </a:stretch>
        </p:blipFill>
        <p:spPr>
          <a:xfrm>
            <a:off x="4247750" y="152400"/>
            <a:ext cx="4743851" cy="45372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 name="Shape 181"/>
        <p:cNvGrpSpPr/>
        <p:nvPr/>
      </p:nvGrpSpPr>
      <p:grpSpPr>
        <a:xfrm>
          <a:off x="0" y="0"/>
          <a:ext cx="0" cy="0"/>
          <a:chOff x="0" y="0"/>
          <a:chExt cx="0" cy="0"/>
        </a:xfrm>
      </p:grpSpPr>
      <p:sp>
        <p:nvSpPr>
          <p:cNvPr id="182" name="Google Shape;182;p33"/>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algn="ctr">
              <a:spcBef>
                <a:spcPts val="0"/>
              </a:spcBef>
              <a:spcAft>
                <a:spcPts val="0"/>
              </a:spcAft>
              <a:buNone/>
            </a:pPr>
            <a:r>
              <a:rPr lang="en"/>
              <a:t>Class Summary &amp; Discussions</a:t>
            </a:r>
            <a:endParaRPr/>
          </a:p>
        </p:txBody>
      </p:sp>
      <p:sp>
        <p:nvSpPr>
          <p:cNvPr id="183" name="Google Shape;183;p3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2400">
                <a:solidFill>
                  <a:srgbClr val="0000FF"/>
                </a:solidFill>
                <a:latin typeface="Comic Sans MS"/>
                <a:ea typeface="Comic Sans MS"/>
                <a:cs typeface="Comic Sans MS"/>
                <a:sym typeface="Comic Sans MS"/>
              </a:rPr>
              <a:t>Students will share their q</a:t>
            </a:r>
            <a:r>
              <a:rPr b="1" lang="en" sz="2400">
                <a:solidFill>
                  <a:srgbClr val="0000FF"/>
                </a:solidFill>
                <a:latin typeface="Comic Sans MS"/>
                <a:ea typeface="Comic Sans MS"/>
                <a:cs typeface="Comic Sans MS"/>
                <a:sym typeface="Comic Sans MS"/>
              </a:rPr>
              <a:t>uestions, sharing of data results, analysis, findings, interpretations and conclusions</a:t>
            </a:r>
            <a:r>
              <a:rPr b="1" lang="en">
                <a:solidFill>
                  <a:srgbClr val="0000FF"/>
                </a:solidFill>
                <a:latin typeface="Comic Sans MS"/>
                <a:ea typeface="Comic Sans MS"/>
                <a:cs typeface="Comic Sans MS"/>
                <a:sym typeface="Comic Sans MS"/>
              </a:rPr>
              <a:t>:</a:t>
            </a:r>
            <a:endParaRPr b="1">
              <a:solidFill>
                <a:srgbClr val="0000FF"/>
              </a:solidFill>
              <a:latin typeface="Comic Sans MS"/>
              <a:ea typeface="Comic Sans MS"/>
              <a:cs typeface="Comic Sans MS"/>
              <a:sym typeface="Comic Sans MS"/>
            </a:endParaRPr>
          </a:p>
          <a:p>
            <a:pPr indent="0" lvl="0" marL="0" rtl="0">
              <a:spcBef>
                <a:spcPts val="1600"/>
              </a:spcBef>
              <a:spcAft>
                <a:spcPts val="0"/>
              </a:spcAft>
              <a:buNone/>
            </a:pPr>
            <a:r>
              <a:rPr b="1" lang="en" sz="2400">
                <a:solidFill>
                  <a:srgbClr val="000000"/>
                </a:solidFill>
                <a:latin typeface="Comic Sans MS"/>
                <a:ea typeface="Comic Sans MS"/>
                <a:cs typeface="Comic Sans MS"/>
                <a:sym typeface="Comic Sans MS"/>
              </a:rPr>
              <a:t>Posters for gallery walks/walkthroughs</a:t>
            </a:r>
            <a:endParaRPr b="1" sz="2400">
              <a:solidFill>
                <a:srgbClr val="000000"/>
              </a:solidFill>
              <a:latin typeface="Comic Sans MS"/>
              <a:ea typeface="Comic Sans MS"/>
              <a:cs typeface="Comic Sans MS"/>
              <a:sym typeface="Comic Sans MS"/>
            </a:endParaRPr>
          </a:p>
          <a:p>
            <a:pPr indent="0" lvl="0" marL="0" rtl="0">
              <a:spcBef>
                <a:spcPts val="1600"/>
              </a:spcBef>
              <a:spcAft>
                <a:spcPts val="0"/>
              </a:spcAft>
              <a:buNone/>
            </a:pPr>
            <a:r>
              <a:rPr b="1" lang="en" sz="2400">
                <a:solidFill>
                  <a:srgbClr val="000000"/>
                </a:solidFill>
                <a:latin typeface="Comic Sans MS"/>
                <a:ea typeface="Comic Sans MS"/>
                <a:cs typeface="Comic Sans MS"/>
                <a:sym typeface="Comic Sans MS"/>
              </a:rPr>
              <a:t>       ( displayed in classrooms)</a:t>
            </a:r>
            <a:endParaRPr b="1" sz="2400">
              <a:solidFill>
                <a:srgbClr val="000000"/>
              </a:solidFill>
              <a:latin typeface="Comic Sans MS"/>
              <a:ea typeface="Comic Sans MS"/>
              <a:cs typeface="Comic Sans MS"/>
              <a:sym typeface="Comic Sans MS"/>
            </a:endParaRPr>
          </a:p>
          <a:p>
            <a:pPr indent="0" lvl="0" marL="0">
              <a:spcBef>
                <a:spcPts val="1600"/>
              </a:spcBef>
              <a:spcAft>
                <a:spcPts val="1600"/>
              </a:spcAft>
              <a:buNone/>
            </a:pPr>
            <a:r>
              <a:rPr b="1" lang="en" sz="2400">
                <a:solidFill>
                  <a:srgbClr val="000000"/>
                </a:solidFill>
                <a:latin typeface="Comic Sans MS"/>
                <a:ea typeface="Comic Sans MS"/>
                <a:cs typeface="Comic Sans MS"/>
                <a:sym typeface="Comic Sans MS"/>
              </a:rPr>
              <a:t>Powerpoint presentations in Google Classroom</a:t>
            </a:r>
            <a:endParaRPr b="1" sz="2400">
              <a:solidFill>
                <a:srgbClr val="000000"/>
              </a:solidFill>
              <a:latin typeface="Comic Sans MS"/>
              <a:ea typeface="Comic Sans MS"/>
              <a:cs typeface="Comic Sans MS"/>
              <a:sym typeface="Comic Sans M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sp>
        <p:nvSpPr>
          <p:cNvPr id="188" name="Google Shape;188;p34"/>
          <p:cNvSpPr txBox="1"/>
          <p:nvPr>
            <p:ph type="title"/>
          </p:nvPr>
        </p:nvSpPr>
        <p:spPr>
          <a:xfrm>
            <a:off x="311700" y="86450"/>
            <a:ext cx="8520600" cy="529500"/>
          </a:xfrm>
          <a:prstGeom prst="rect">
            <a:avLst/>
          </a:prstGeom>
        </p:spPr>
        <p:txBody>
          <a:bodyPr anchorCtr="0" anchor="t" bIns="91425" lIns="91425" spcFirstLastPara="1" rIns="91425" wrap="square" tIns="91425">
            <a:noAutofit/>
          </a:bodyPr>
          <a:lstStyle/>
          <a:p>
            <a:pPr indent="0" lvl="0" marL="0" algn="ctr">
              <a:spcBef>
                <a:spcPts val="0"/>
              </a:spcBef>
              <a:spcAft>
                <a:spcPts val="0"/>
              </a:spcAft>
              <a:buNone/>
            </a:pPr>
            <a:r>
              <a:rPr lang="en"/>
              <a:t>Takeaways</a:t>
            </a:r>
            <a:endParaRPr/>
          </a:p>
        </p:txBody>
      </p:sp>
      <p:sp>
        <p:nvSpPr>
          <p:cNvPr id="189" name="Google Shape;189;p34"/>
          <p:cNvSpPr txBox="1"/>
          <p:nvPr>
            <p:ph idx="1" type="body"/>
          </p:nvPr>
        </p:nvSpPr>
        <p:spPr>
          <a:xfrm>
            <a:off x="311700" y="615950"/>
            <a:ext cx="8520600" cy="44085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a:solidFill>
                  <a:srgbClr val="000000"/>
                </a:solidFill>
              </a:rPr>
              <a:t>This STEM institute was a great experience for me because it opens my mind to the real-world connection of mathematics to technology and engineering.</a:t>
            </a:r>
            <a:endParaRPr b="1">
              <a:solidFill>
                <a:srgbClr val="000000"/>
              </a:solidFill>
            </a:endParaRPr>
          </a:p>
          <a:p>
            <a:pPr indent="0" lvl="0" marL="0" rtl="0">
              <a:spcBef>
                <a:spcPts val="1600"/>
              </a:spcBef>
              <a:spcAft>
                <a:spcPts val="0"/>
              </a:spcAft>
              <a:buNone/>
            </a:pPr>
            <a:r>
              <a:rPr b="1" lang="en">
                <a:solidFill>
                  <a:srgbClr val="0000FF"/>
                </a:solidFill>
              </a:rPr>
              <a:t>Making the lessons and doing the experiments makes me so happy and excited to know that my students will learn something different that I have never taught before-the intricacies of routing and the wireless network, things that I have no clue but now I have some knowledge to share to my students during this 2018-2019 school year.</a:t>
            </a:r>
            <a:endParaRPr b="1">
              <a:solidFill>
                <a:srgbClr val="0000FF"/>
              </a:solidFill>
            </a:endParaRPr>
          </a:p>
          <a:p>
            <a:pPr indent="0" lvl="0" marL="0" rtl="0">
              <a:spcBef>
                <a:spcPts val="1600"/>
              </a:spcBef>
              <a:spcAft>
                <a:spcPts val="0"/>
              </a:spcAft>
              <a:buNone/>
            </a:pPr>
            <a:r>
              <a:rPr b="1" lang="en">
                <a:solidFill>
                  <a:srgbClr val="B45F06"/>
                </a:solidFill>
              </a:rPr>
              <a:t>During the year and in the future, I would love to explore more lessons that will apply other things that I have learned in this STEM program </a:t>
            </a:r>
            <a:endParaRPr b="1">
              <a:solidFill>
                <a:srgbClr val="B45F06"/>
              </a:solidFill>
            </a:endParaRPr>
          </a:p>
          <a:p>
            <a:pPr indent="0" lvl="0" marL="0" rtl="0">
              <a:spcBef>
                <a:spcPts val="1600"/>
              </a:spcBef>
              <a:spcAft>
                <a:spcPts val="0"/>
              </a:spcAft>
              <a:buNone/>
            </a:pPr>
            <a:r>
              <a:rPr b="1" lang="en">
                <a:solidFill>
                  <a:srgbClr val="38761D"/>
                </a:solidFill>
              </a:rPr>
              <a:t>Share to others what I know during conferences as well as help others to explore other possibilities of the application.</a:t>
            </a:r>
            <a:endParaRPr b="1">
              <a:solidFill>
                <a:srgbClr val="38761D"/>
              </a:solidFill>
            </a:endParaRPr>
          </a:p>
          <a:p>
            <a:pPr indent="0" lvl="0" marL="0">
              <a:spcBef>
                <a:spcPts val="1600"/>
              </a:spcBef>
              <a:spcAft>
                <a:spcPts val="1600"/>
              </a:spcAft>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 name="Shape 193"/>
        <p:cNvGrpSpPr/>
        <p:nvPr/>
      </p:nvGrpSpPr>
      <p:grpSpPr>
        <a:xfrm>
          <a:off x="0" y="0"/>
          <a:ext cx="0" cy="0"/>
          <a:chOff x="0" y="0"/>
          <a:chExt cx="0" cy="0"/>
        </a:xfrm>
      </p:grpSpPr>
      <p:sp>
        <p:nvSpPr>
          <p:cNvPr id="194" name="Google Shape;194;p35"/>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Deidre Walker</a:t>
            </a:r>
            <a:endParaRPr/>
          </a:p>
        </p:txBody>
      </p:sp>
      <p:sp>
        <p:nvSpPr>
          <p:cNvPr id="195" name="Google Shape;195;p3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spcBef>
                <a:spcPts val="0"/>
              </a:spcBef>
              <a:spcAft>
                <a:spcPts val="0"/>
              </a:spcAft>
              <a:buSzPts val="1800"/>
              <a:buChar char="●"/>
            </a:pPr>
            <a:r>
              <a:rPr lang="en"/>
              <a:t>Urban Assembly - New York Harbor School</a:t>
            </a:r>
            <a:r>
              <a:rPr lang="en"/>
              <a:t>, Governors Island, 9th - 12th</a:t>
            </a:r>
            <a:endParaRPr/>
          </a:p>
          <a:p>
            <a:pPr indent="-342900" lvl="0" marL="457200" rtl="0">
              <a:spcBef>
                <a:spcPts val="0"/>
              </a:spcBef>
              <a:spcAft>
                <a:spcPts val="0"/>
              </a:spcAft>
              <a:buSzPts val="1800"/>
              <a:buChar char="●"/>
            </a:pPr>
            <a:r>
              <a:rPr lang="en"/>
              <a:t>Algebra I</a:t>
            </a:r>
            <a:endParaRPr/>
          </a:p>
          <a:p>
            <a:pPr indent="-342900" lvl="0" marL="457200" rtl="0">
              <a:spcBef>
                <a:spcPts val="0"/>
              </a:spcBef>
              <a:spcAft>
                <a:spcPts val="0"/>
              </a:spcAft>
              <a:buSzPts val="1800"/>
              <a:buChar char="●"/>
            </a:pPr>
            <a:r>
              <a:rPr lang="en"/>
              <a:t>October - November</a:t>
            </a:r>
            <a:endParaRPr/>
          </a:p>
          <a:p>
            <a:pPr indent="-342900" lvl="0" marL="457200" rtl="0">
              <a:spcBef>
                <a:spcPts val="0"/>
              </a:spcBef>
              <a:spcAft>
                <a:spcPts val="0"/>
              </a:spcAft>
              <a:buSzPts val="1800"/>
              <a:buChar char="●"/>
            </a:pPr>
            <a:r>
              <a:rPr lang="en"/>
              <a:t>Throughout the school year; specific lessons:  5 - 7 sessions (45 mins)</a:t>
            </a:r>
            <a:endParaRPr/>
          </a:p>
          <a:p>
            <a:pPr indent="-342900" lvl="0" marL="457200" rtl="0">
              <a:spcBef>
                <a:spcPts val="0"/>
              </a:spcBef>
              <a:spcAft>
                <a:spcPts val="0"/>
              </a:spcAft>
              <a:buSzPts val="1800"/>
              <a:buChar char="●"/>
            </a:pPr>
            <a:r>
              <a:rPr lang="en"/>
              <a:t>Real-world application; hands on experiments</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9" name="Shape 199"/>
        <p:cNvGrpSpPr/>
        <p:nvPr/>
      </p:nvGrpSpPr>
      <p:grpSpPr>
        <a:xfrm>
          <a:off x="0" y="0"/>
          <a:ext cx="0" cy="0"/>
          <a:chOff x="0" y="0"/>
          <a:chExt cx="0" cy="0"/>
        </a:xfrm>
      </p:grpSpPr>
      <p:sp>
        <p:nvSpPr>
          <p:cNvPr id="200" name="Google Shape;200;p36"/>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Signal Strength vs. Distance</a:t>
            </a:r>
            <a:endParaRPr/>
          </a:p>
        </p:txBody>
      </p:sp>
      <p:sp>
        <p:nvSpPr>
          <p:cNvPr id="201" name="Google Shape;201;p3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 sz="1400">
                <a:solidFill>
                  <a:srgbClr val="0000FF"/>
                </a:solidFill>
              </a:rPr>
              <a:t>Common Core State Standards:</a:t>
            </a:r>
            <a:endParaRPr b="1" sz="1400">
              <a:solidFill>
                <a:srgbClr val="0000FF"/>
              </a:solidFill>
            </a:endParaRPr>
          </a:p>
          <a:p>
            <a:pPr indent="-298450" lvl="0" marL="457200" rtl="0">
              <a:spcBef>
                <a:spcPts val="1600"/>
              </a:spcBef>
              <a:spcAft>
                <a:spcPts val="0"/>
              </a:spcAft>
              <a:buSzPts val="1100"/>
              <a:buChar char="●"/>
            </a:pPr>
            <a:r>
              <a:rPr lang="en" sz="1100"/>
              <a:t>S-ID.7 Interpret the slope (rate of change) and the intercept (constant term) of a linear model in the context of the data.  </a:t>
            </a:r>
            <a:br>
              <a:rPr lang="en" sz="1100"/>
            </a:br>
            <a:r>
              <a:rPr lang="en" sz="1100"/>
              <a:t>S-ID.8 Compute (using technology) and interpret the correlation coefficient of a linear fit.</a:t>
            </a:r>
            <a:br>
              <a:rPr lang="en" sz="1100"/>
            </a:br>
            <a:r>
              <a:rPr lang="en" sz="1100"/>
              <a:t>S-ID.9 Distinguish between correlation and causation.</a:t>
            </a:r>
            <a:br>
              <a:rPr lang="en" sz="1100"/>
            </a:br>
            <a:endParaRPr sz="1100"/>
          </a:p>
          <a:p>
            <a:pPr indent="0" lvl="0" marL="0" rtl="0">
              <a:spcBef>
                <a:spcPts val="1600"/>
              </a:spcBef>
              <a:spcAft>
                <a:spcPts val="0"/>
              </a:spcAft>
              <a:buNone/>
            </a:pPr>
            <a:r>
              <a:rPr b="1" lang="en" sz="1400">
                <a:solidFill>
                  <a:srgbClr val="0000FF"/>
                </a:solidFill>
              </a:rPr>
              <a:t>COSMOS Connection:</a:t>
            </a:r>
            <a:endParaRPr b="1" sz="1400">
              <a:solidFill>
                <a:srgbClr val="0000FF"/>
              </a:solidFill>
            </a:endParaRPr>
          </a:p>
          <a:p>
            <a:pPr indent="-298450" lvl="0" marL="457200" rtl="0">
              <a:spcBef>
                <a:spcPts val="1600"/>
              </a:spcBef>
              <a:spcAft>
                <a:spcPts val="0"/>
              </a:spcAft>
              <a:buSzPts val="1100"/>
              <a:buChar char="●"/>
            </a:pPr>
            <a:r>
              <a:rPr lang="en" sz="1100"/>
              <a:t>Allows students to explore abstract concepts such as radio waves in a more physical or tangible manner (visualization of the waves)</a:t>
            </a:r>
            <a:endParaRPr sz="1100"/>
          </a:p>
          <a:p>
            <a:pPr indent="-298450" lvl="0" marL="457200" rtl="0">
              <a:spcBef>
                <a:spcPts val="0"/>
              </a:spcBef>
              <a:spcAft>
                <a:spcPts val="0"/>
              </a:spcAft>
              <a:buSzPts val="1100"/>
              <a:buChar char="●"/>
            </a:pPr>
            <a:r>
              <a:rPr lang="en" sz="1100"/>
              <a:t>Allows students to interacted with new technologies (SDR-Receiver and GnuRadio) that connect to real-world applications such as radio waves and signal strength</a:t>
            </a:r>
            <a:endParaRPr sz="1100"/>
          </a:p>
          <a:p>
            <a:pPr indent="-298450" lvl="0" marL="457200" rtl="0">
              <a:spcBef>
                <a:spcPts val="0"/>
              </a:spcBef>
              <a:spcAft>
                <a:spcPts val="0"/>
              </a:spcAft>
              <a:buSzPts val="1100"/>
              <a:buChar char="●"/>
            </a:pPr>
            <a:r>
              <a:rPr lang="en" sz="1100"/>
              <a:t>Through this experiment, students will explore math concepts such as linear and non-linear relationships</a:t>
            </a:r>
            <a:endParaRPr sz="1100"/>
          </a:p>
          <a:p>
            <a:pPr indent="-298450" lvl="0" marL="457200" rtl="0">
              <a:spcBef>
                <a:spcPts val="0"/>
              </a:spcBef>
              <a:spcAft>
                <a:spcPts val="0"/>
              </a:spcAft>
              <a:buSzPts val="1100"/>
              <a:buChar char="●"/>
            </a:pPr>
            <a:r>
              <a:rPr lang="en" sz="1100"/>
              <a:t>Students will also begin to explore Statistics by analyzing live data that they are creating</a:t>
            </a:r>
            <a:endParaRPr sz="1100"/>
          </a:p>
          <a:p>
            <a:pPr indent="0" lvl="0" marL="457200" rtl="0">
              <a:spcBef>
                <a:spcPts val="1600"/>
              </a:spcBef>
              <a:spcAft>
                <a:spcPts val="1600"/>
              </a:spcAft>
              <a:buNone/>
            </a:pPr>
            <a:r>
              <a:t/>
            </a:r>
            <a:endParaRPr sz="110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5" name="Shape 205"/>
        <p:cNvGrpSpPr/>
        <p:nvPr/>
      </p:nvGrpSpPr>
      <p:grpSpPr>
        <a:xfrm>
          <a:off x="0" y="0"/>
          <a:ext cx="0" cy="0"/>
          <a:chOff x="0" y="0"/>
          <a:chExt cx="0" cy="0"/>
        </a:xfrm>
      </p:grpSpPr>
      <p:sp>
        <p:nvSpPr>
          <p:cNvPr id="206" name="Google Shape;206;p37"/>
          <p:cNvSpPr txBox="1"/>
          <p:nvPr>
            <p:ph idx="4294967295"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Snapshot:  Experiment Tools</a:t>
            </a:r>
            <a:endParaRPr/>
          </a:p>
        </p:txBody>
      </p:sp>
      <p:pic>
        <p:nvPicPr>
          <p:cNvPr id="207" name="Google Shape;207;p37" title="Signal Strength.mp4">
            <a:hlinkClick r:id="rId3"/>
          </p:cNvPr>
          <p:cNvPicPr preferRelativeResize="0"/>
          <p:nvPr/>
        </p:nvPicPr>
        <p:blipFill>
          <a:blip r:embed="rId4">
            <a:alphaModFix/>
          </a:blip>
          <a:stretch>
            <a:fillRect/>
          </a:stretch>
        </p:blipFill>
        <p:spPr>
          <a:xfrm>
            <a:off x="4692325" y="1423525"/>
            <a:ext cx="4060650" cy="3458675"/>
          </a:xfrm>
          <a:prstGeom prst="rect">
            <a:avLst/>
          </a:prstGeom>
          <a:noFill/>
          <a:ln>
            <a:noFill/>
          </a:ln>
        </p:spPr>
      </p:pic>
      <p:pic>
        <p:nvPicPr>
          <p:cNvPr descr="https://lh4.googleusercontent.com/K6YrgTr2cGIAHlpycy0eKzyYf6OSWLjNlxKkvtHPLHp98q3lgReZfOYPQNxUyPUuGDXlrguV9UZ2taV_oR0WYXwZHEyDE7Ew6o87RE17YEHFV3PtXTcAN8whGe2BBiR_7u9GUiuv" id="208" name="Google Shape;208;p37"/>
          <p:cNvPicPr preferRelativeResize="0"/>
          <p:nvPr/>
        </p:nvPicPr>
        <p:blipFill>
          <a:blip r:embed="rId5">
            <a:alphaModFix/>
          </a:blip>
          <a:stretch>
            <a:fillRect/>
          </a:stretch>
        </p:blipFill>
        <p:spPr>
          <a:xfrm>
            <a:off x="648700" y="1423525"/>
            <a:ext cx="4043625" cy="3458675"/>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2" name="Shape 212"/>
        <p:cNvGrpSpPr/>
        <p:nvPr/>
      </p:nvGrpSpPr>
      <p:grpSpPr>
        <a:xfrm>
          <a:off x="0" y="0"/>
          <a:ext cx="0" cy="0"/>
          <a:chOff x="0" y="0"/>
          <a:chExt cx="0" cy="0"/>
        </a:xfrm>
      </p:grpSpPr>
      <p:pic>
        <p:nvPicPr>
          <p:cNvPr id="213" name="Google Shape;213;p38"/>
          <p:cNvPicPr preferRelativeResize="0"/>
          <p:nvPr/>
        </p:nvPicPr>
        <p:blipFill>
          <a:blip r:embed="rId3">
            <a:alphaModFix/>
          </a:blip>
          <a:stretch>
            <a:fillRect/>
          </a:stretch>
        </p:blipFill>
        <p:spPr>
          <a:xfrm>
            <a:off x="152400" y="513275"/>
            <a:ext cx="8839201" cy="3461352"/>
          </a:xfrm>
          <a:prstGeom prst="rect">
            <a:avLst/>
          </a:prstGeom>
          <a:noFill/>
          <a:ln>
            <a:noFill/>
          </a:ln>
        </p:spPr>
      </p:pic>
      <p:sp>
        <p:nvSpPr>
          <p:cNvPr id="214" name="Google Shape;214;p38"/>
          <p:cNvSpPr txBox="1"/>
          <p:nvPr>
            <p:ph idx="1" type="body"/>
          </p:nvPr>
        </p:nvSpPr>
        <p:spPr>
          <a:xfrm>
            <a:off x="319500" y="4230575"/>
            <a:ext cx="8672100" cy="598800"/>
          </a:xfrm>
          <a:prstGeom prst="rect">
            <a:avLst/>
          </a:prstGeom>
        </p:spPr>
        <p:txBody>
          <a:bodyPr anchorCtr="0" anchor="ctr" bIns="91425" lIns="91425" spcFirstLastPara="1" rIns="91425" wrap="square" tIns="91425">
            <a:noAutofit/>
          </a:bodyPr>
          <a:lstStyle/>
          <a:p>
            <a:pPr indent="0" lvl="0" marL="0" algn="ctr">
              <a:spcBef>
                <a:spcPts val="0"/>
              </a:spcBef>
              <a:spcAft>
                <a:spcPts val="0"/>
              </a:spcAft>
              <a:buNone/>
            </a:pPr>
            <a:r>
              <a:rPr b="1" lang="en">
                <a:solidFill>
                  <a:schemeClr val="dk1"/>
                </a:solidFill>
              </a:rPr>
              <a:t>Google Sheets:   Varied Data Representations</a:t>
            </a:r>
            <a:endParaRPr b="1">
              <a:solidFill>
                <a:schemeClr val="dk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 name="Shape 218"/>
        <p:cNvGrpSpPr/>
        <p:nvPr/>
      </p:nvGrpSpPr>
      <p:grpSpPr>
        <a:xfrm>
          <a:off x="0" y="0"/>
          <a:ext cx="0" cy="0"/>
          <a:chOff x="0" y="0"/>
          <a:chExt cx="0" cy="0"/>
        </a:xfrm>
      </p:grpSpPr>
      <p:sp>
        <p:nvSpPr>
          <p:cNvPr id="219" name="Google Shape;219;p39"/>
          <p:cNvSpPr txBox="1"/>
          <p:nvPr>
            <p:ph idx="1" type="body"/>
          </p:nvPr>
        </p:nvSpPr>
        <p:spPr>
          <a:xfrm>
            <a:off x="319500" y="4230575"/>
            <a:ext cx="8490000" cy="598800"/>
          </a:xfrm>
          <a:prstGeom prst="rect">
            <a:avLst/>
          </a:prstGeom>
        </p:spPr>
        <p:txBody>
          <a:bodyPr anchorCtr="0" anchor="ctr" bIns="91425" lIns="91425" spcFirstLastPara="1" rIns="91425" wrap="square" tIns="91425">
            <a:noAutofit/>
          </a:bodyPr>
          <a:lstStyle/>
          <a:p>
            <a:pPr indent="0" lvl="0" marL="0" algn="ctr">
              <a:spcBef>
                <a:spcPts val="0"/>
              </a:spcBef>
              <a:spcAft>
                <a:spcPts val="0"/>
              </a:spcAft>
              <a:buNone/>
            </a:pPr>
            <a:r>
              <a:rPr b="1" lang="en">
                <a:solidFill>
                  <a:schemeClr val="dk1"/>
                </a:solidFill>
              </a:rPr>
              <a:t>Grade 9:  Statistical Data</a:t>
            </a:r>
            <a:endParaRPr b="1">
              <a:solidFill>
                <a:schemeClr val="dk1"/>
              </a:solidFill>
            </a:endParaRPr>
          </a:p>
        </p:txBody>
      </p:sp>
      <p:sp>
        <p:nvSpPr>
          <p:cNvPr id="220" name="Google Shape;220;p39"/>
          <p:cNvSpPr txBox="1"/>
          <p:nvPr/>
        </p:nvSpPr>
        <p:spPr>
          <a:xfrm>
            <a:off x="0" y="0"/>
            <a:ext cx="9144000" cy="1353600"/>
          </a:xfrm>
          <a:prstGeom prst="rect">
            <a:avLst/>
          </a:prstGeom>
          <a:noFill/>
          <a:ln>
            <a:noFill/>
          </a:ln>
        </p:spPr>
        <p:txBody>
          <a:bodyPr anchorCtr="0" anchor="ctr" bIns="91425" lIns="91425" spcFirstLastPara="1" rIns="91425" wrap="square" tIns="91425">
            <a:noAutofit/>
          </a:bodyPr>
          <a:lstStyle/>
          <a:p>
            <a:pPr indent="0" lvl="0" marL="457200" rtl="0" algn="just">
              <a:spcBef>
                <a:spcPts val="0"/>
              </a:spcBef>
              <a:spcAft>
                <a:spcPts val="0"/>
              </a:spcAft>
              <a:buNone/>
            </a:pPr>
            <a:r>
              <a:t/>
            </a:r>
            <a:endParaRPr sz="1800">
              <a:solidFill>
                <a:srgbClr val="666666"/>
              </a:solidFill>
              <a:latin typeface="Cambria"/>
              <a:ea typeface="Cambria"/>
              <a:cs typeface="Cambria"/>
              <a:sym typeface="Cambria"/>
            </a:endParaRPr>
          </a:p>
          <a:p>
            <a:pPr indent="0" lvl="0" marL="457200" rtl="0" algn="just">
              <a:spcBef>
                <a:spcPts val="0"/>
              </a:spcBef>
              <a:spcAft>
                <a:spcPts val="0"/>
              </a:spcAft>
              <a:buNone/>
            </a:pPr>
            <a:r>
              <a:rPr lang="en" sz="1800">
                <a:solidFill>
                  <a:srgbClr val="666666"/>
                </a:solidFill>
                <a:latin typeface="Cambria"/>
                <a:ea typeface="Cambria"/>
                <a:cs typeface="Cambria"/>
                <a:sym typeface="Cambria"/>
              </a:rPr>
              <a:t>Students</a:t>
            </a:r>
            <a:r>
              <a:rPr lang="en" sz="1800">
                <a:solidFill>
                  <a:srgbClr val="666666"/>
                </a:solidFill>
                <a:latin typeface="Cambria"/>
                <a:ea typeface="Cambria"/>
                <a:cs typeface="Cambria"/>
                <a:sym typeface="Cambria"/>
              </a:rPr>
              <a:t> will begin by measuring signal strength starting at 0 meters  and then increasing by 5 meter increments, stopping at 50 meters.  Instead of taking one signal strength reading in a linear path, the students will record 5-6 signal strength readings in a circular path around the transmitter before moving to the the next distance.</a:t>
            </a:r>
            <a:endParaRPr sz="1800">
              <a:solidFill>
                <a:srgbClr val="666666"/>
              </a:solidFill>
              <a:latin typeface="Cambria"/>
              <a:ea typeface="Cambria"/>
              <a:cs typeface="Cambria"/>
              <a:sym typeface="Cambria"/>
            </a:endParaRPr>
          </a:p>
        </p:txBody>
      </p:sp>
      <p:sp>
        <p:nvSpPr>
          <p:cNvPr id="221" name="Google Shape;221;p39"/>
          <p:cNvSpPr/>
          <p:nvPr/>
        </p:nvSpPr>
        <p:spPr>
          <a:xfrm>
            <a:off x="3912300" y="2333400"/>
            <a:ext cx="1319400" cy="1246500"/>
          </a:xfrm>
          <a:prstGeom prst="ellipse">
            <a:avLst/>
          </a:prstGeom>
          <a:noFill/>
          <a:ln cap="flat" cmpd="sng" w="19050">
            <a:solidFill>
              <a:srgbClr val="9900FF"/>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2" name="Google Shape;222;p39"/>
          <p:cNvSpPr/>
          <p:nvPr/>
        </p:nvSpPr>
        <p:spPr>
          <a:xfrm>
            <a:off x="3261750" y="1800588"/>
            <a:ext cx="2605500" cy="2312100"/>
          </a:xfrm>
          <a:prstGeom prst="ellipse">
            <a:avLst/>
          </a:prstGeom>
          <a:noFill/>
          <a:ln cap="flat" cmpd="sng" w="19050">
            <a:solidFill>
              <a:srgbClr val="FF00FF"/>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3" name="Google Shape;223;p39"/>
          <p:cNvSpPr/>
          <p:nvPr/>
        </p:nvSpPr>
        <p:spPr>
          <a:xfrm>
            <a:off x="4441500" y="2836800"/>
            <a:ext cx="246000" cy="239700"/>
          </a:xfrm>
          <a:prstGeom prst="ellipse">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4" name="Google Shape;224;p39"/>
          <p:cNvSpPr/>
          <p:nvPr/>
        </p:nvSpPr>
        <p:spPr>
          <a:xfrm>
            <a:off x="4318200" y="2691600"/>
            <a:ext cx="507600" cy="530100"/>
          </a:xfrm>
          <a:prstGeom prst="ellipse">
            <a:avLst/>
          </a:prstGeom>
          <a:noFill/>
          <a:ln cap="flat" cmpd="sng" w="19050">
            <a:solidFill>
              <a:srgbClr val="4A86E8"/>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5" name="Google Shape;225;p39"/>
          <p:cNvSpPr/>
          <p:nvPr/>
        </p:nvSpPr>
        <p:spPr>
          <a:xfrm>
            <a:off x="4687500" y="2836800"/>
            <a:ext cx="246000" cy="239700"/>
          </a:xfrm>
          <a:prstGeom prst="mathMultiply">
            <a:avLst>
              <a:gd fmla="val 23520" name="adj1"/>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6" name="Google Shape;226;p39"/>
          <p:cNvSpPr/>
          <p:nvPr/>
        </p:nvSpPr>
        <p:spPr>
          <a:xfrm>
            <a:off x="4449000" y="2571750"/>
            <a:ext cx="246000" cy="239700"/>
          </a:xfrm>
          <a:prstGeom prst="mathMultiply">
            <a:avLst>
              <a:gd fmla="val 23520" name="adj1"/>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7" name="Google Shape;227;p39"/>
          <p:cNvSpPr/>
          <p:nvPr/>
        </p:nvSpPr>
        <p:spPr>
          <a:xfrm>
            <a:off x="4195500" y="2836800"/>
            <a:ext cx="246000" cy="239700"/>
          </a:xfrm>
          <a:prstGeom prst="mathMultiply">
            <a:avLst>
              <a:gd fmla="val 23520" name="adj1"/>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8" name="Google Shape;228;p39"/>
          <p:cNvSpPr/>
          <p:nvPr/>
        </p:nvSpPr>
        <p:spPr>
          <a:xfrm>
            <a:off x="4449000" y="3101850"/>
            <a:ext cx="246000" cy="239700"/>
          </a:xfrm>
          <a:prstGeom prst="mathMultiply">
            <a:avLst>
              <a:gd fmla="val 23520" name="adj1"/>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29" name="Google Shape;229;p39"/>
          <p:cNvSpPr/>
          <p:nvPr/>
        </p:nvSpPr>
        <p:spPr>
          <a:xfrm>
            <a:off x="5128500" y="2836800"/>
            <a:ext cx="246000" cy="239700"/>
          </a:xfrm>
          <a:prstGeom prst="mathMultiply">
            <a:avLst>
              <a:gd fmla="val 23520" name="adj1"/>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0" name="Google Shape;230;p39"/>
          <p:cNvSpPr/>
          <p:nvPr/>
        </p:nvSpPr>
        <p:spPr>
          <a:xfrm>
            <a:off x="4441500" y="2206350"/>
            <a:ext cx="246000" cy="239700"/>
          </a:xfrm>
          <a:prstGeom prst="mathMultiply">
            <a:avLst>
              <a:gd fmla="val 23520" name="adj1"/>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1" name="Google Shape;231;p39"/>
          <p:cNvSpPr/>
          <p:nvPr/>
        </p:nvSpPr>
        <p:spPr>
          <a:xfrm>
            <a:off x="3769500" y="2836800"/>
            <a:ext cx="246000" cy="239700"/>
          </a:xfrm>
          <a:prstGeom prst="mathMultiply">
            <a:avLst>
              <a:gd fmla="val 23520" name="adj1"/>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2" name="Google Shape;232;p39"/>
          <p:cNvSpPr/>
          <p:nvPr/>
        </p:nvSpPr>
        <p:spPr>
          <a:xfrm>
            <a:off x="4449000" y="3467250"/>
            <a:ext cx="246000" cy="239700"/>
          </a:xfrm>
          <a:prstGeom prst="mathMultiply">
            <a:avLst>
              <a:gd fmla="val 23520" name="adj1"/>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3" name="Google Shape;233;p39"/>
          <p:cNvSpPr/>
          <p:nvPr/>
        </p:nvSpPr>
        <p:spPr>
          <a:xfrm>
            <a:off x="3149075" y="2836800"/>
            <a:ext cx="246000" cy="239700"/>
          </a:xfrm>
          <a:prstGeom prst="mathMultiply">
            <a:avLst>
              <a:gd fmla="val 23520" name="adj1"/>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4" name="Google Shape;234;p39"/>
          <p:cNvSpPr/>
          <p:nvPr/>
        </p:nvSpPr>
        <p:spPr>
          <a:xfrm>
            <a:off x="5748925" y="2836800"/>
            <a:ext cx="246000" cy="239700"/>
          </a:xfrm>
          <a:prstGeom prst="mathMultiply">
            <a:avLst>
              <a:gd fmla="val 23520" name="adj1"/>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5" name="Google Shape;235;p39"/>
          <p:cNvSpPr/>
          <p:nvPr/>
        </p:nvSpPr>
        <p:spPr>
          <a:xfrm>
            <a:off x="4441500" y="1660125"/>
            <a:ext cx="246000" cy="239700"/>
          </a:xfrm>
          <a:prstGeom prst="mathMultiply">
            <a:avLst>
              <a:gd fmla="val 23520" name="adj1"/>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36" name="Google Shape;236;p39"/>
          <p:cNvSpPr/>
          <p:nvPr/>
        </p:nvSpPr>
        <p:spPr>
          <a:xfrm>
            <a:off x="4449000" y="3952500"/>
            <a:ext cx="246000" cy="239700"/>
          </a:xfrm>
          <a:prstGeom prst="mathMultiply">
            <a:avLst>
              <a:gd fmla="val 23520" name="adj1"/>
            </a:avLst>
          </a:prstGeom>
          <a:solidFill>
            <a:srgbClr val="FF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
                                        </p:tgtEl>
                                        <p:attrNameLst>
                                          <p:attrName>style.visibility</p:attrName>
                                        </p:attrNameLst>
                                      </p:cBhvr>
                                      <p:to>
                                        <p:strVal val="visible"/>
                                      </p:to>
                                    </p:set>
                                    <p:animEffect filter="fade" transition="in">
                                      <p:cBhvr>
                                        <p:cTn dur="1000"/>
                                        <p:tgtEl>
                                          <p:spTgt spid="22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
                                        </p:tgtEl>
                                        <p:attrNameLst>
                                          <p:attrName>style.visibility</p:attrName>
                                        </p:attrNameLst>
                                      </p:cBhvr>
                                      <p:to>
                                        <p:strVal val="visible"/>
                                      </p:to>
                                    </p:set>
                                    <p:animEffect filter="fade" transition="in">
                                      <p:cBhvr>
                                        <p:cTn dur="1000"/>
                                        <p:tgtEl>
                                          <p:spTgt spid="224"/>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25"/>
                                        </p:tgtEl>
                                        <p:attrNameLst>
                                          <p:attrName>style.visibility</p:attrName>
                                        </p:attrNameLst>
                                      </p:cBhvr>
                                      <p:to>
                                        <p:strVal val="visible"/>
                                      </p:to>
                                    </p:set>
                                    <p:animEffect filter="fade" transition="in">
                                      <p:cBhvr>
                                        <p:cTn dur="1000"/>
                                        <p:tgtEl>
                                          <p:spTgt spid="225"/>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226"/>
                                        </p:tgtEl>
                                        <p:attrNameLst>
                                          <p:attrName>style.visibility</p:attrName>
                                        </p:attrNameLst>
                                      </p:cBhvr>
                                      <p:to>
                                        <p:strVal val="visible"/>
                                      </p:to>
                                    </p:set>
                                    <p:animEffect filter="fade" transition="in">
                                      <p:cBhvr>
                                        <p:cTn dur="1000"/>
                                        <p:tgtEl>
                                          <p:spTgt spid="226"/>
                                        </p:tgtEl>
                                      </p:cBhvr>
                                    </p:animEffect>
                                  </p:childTnLst>
                                </p:cTn>
                              </p:par>
                            </p:childTnLst>
                          </p:cTn>
                        </p:par>
                        <p:par>
                          <p:cTn fill="hold">
                            <p:stCondLst>
                              <p:cond delay="3000"/>
                            </p:stCondLst>
                            <p:childTnLst>
                              <p:par>
                                <p:cTn fill="hold" nodeType="afterEffect" presetClass="entr" presetID="10" presetSubtype="0">
                                  <p:stCondLst>
                                    <p:cond delay="0"/>
                                  </p:stCondLst>
                                  <p:childTnLst>
                                    <p:set>
                                      <p:cBhvr>
                                        <p:cTn dur="1" fill="hold">
                                          <p:stCondLst>
                                            <p:cond delay="0"/>
                                          </p:stCondLst>
                                        </p:cTn>
                                        <p:tgtEl>
                                          <p:spTgt spid="227"/>
                                        </p:tgtEl>
                                        <p:attrNameLst>
                                          <p:attrName>style.visibility</p:attrName>
                                        </p:attrNameLst>
                                      </p:cBhvr>
                                      <p:to>
                                        <p:strVal val="visible"/>
                                      </p:to>
                                    </p:set>
                                    <p:animEffect filter="fade" transition="in">
                                      <p:cBhvr>
                                        <p:cTn dur="1000"/>
                                        <p:tgtEl>
                                          <p:spTgt spid="227"/>
                                        </p:tgtEl>
                                      </p:cBhvr>
                                    </p:animEffect>
                                  </p:childTnLst>
                                </p:cTn>
                              </p:par>
                            </p:childTnLst>
                          </p:cTn>
                        </p:par>
                        <p:par>
                          <p:cTn fill="hold">
                            <p:stCondLst>
                              <p:cond delay="4000"/>
                            </p:stCondLst>
                            <p:childTnLst>
                              <p:par>
                                <p:cTn fill="hold" nodeType="afterEffect" presetClass="entr" presetID="10" presetSubtype="0">
                                  <p:stCondLst>
                                    <p:cond delay="0"/>
                                  </p:stCondLst>
                                  <p:childTnLst>
                                    <p:set>
                                      <p:cBhvr>
                                        <p:cTn dur="1" fill="hold">
                                          <p:stCondLst>
                                            <p:cond delay="0"/>
                                          </p:stCondLst>
                                        </p:cTn>
                                        <p:tgtEl>
                                          <p:spTgt spid="228"/>
                                        </p:tgtEl>
                                        <p:attrNameLst>
                                          <p:attrName>style.visibility</p:attrName>
                                        </p:attrNameLst>
                                      </p:cBhvr>
                                      <p:to>
                                        <p:strVal val="visible"/>
                                      </p:to>
                                    </p:set>
                                    <p:animEffect filter="fade" transition="in">
                                      <p:cBhvr>
                                        <p:cTn dur="1000"/>
                                        <p:tgtEl>
                                          <p:spTgt spid="2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
                                        </p:tgtEl>
                                        <p:attrNameLst>
                                          <p:attrName>style.visibility</p:attrName>
                                        </p:attrNameLst>
                                      </p:cBhvr>
                                      <p:to>
                                        <p:strVal val="visible"/>
                                      </p:to>
                                    </p:set>
                                    <p:animEffect filter="fade" transition="in">
                                      <p:cBhvr>
                                        <p:cTn dur="1000"/>
                                        <p:tgtEl>
                                          <p:spTgt spid="221"/>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29"/>
                                        </p:tgtEl>
                                        <p:attrNameLst>
                                          <p:attrName>style.visibility</p:attrName>
                                        </p:attrNameLst>
                                      </p:cBhvr>
                                      <p:to>
                                        <p:strVal val="visible"/>
                                      </p:to>
                                    </p:set>
                                    <p:animEffect filter="fade" transition="in">
                                      <p:cBhvr>
                                        <p:cTn dur="1000"/>
                                        <p:tgtEl>
                                          <p:spTgt spid="229"/>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230"/>
                                        </p:tgtEl>
                                        <p:attrNameLst>
                                          <p:attrName>style.visibility</p:attrName>
                                        </p:attrNameLst>
                                      </p:cBhvr>
                                      <p:to>
                                        <p:strVal val="visible"/>
                                      </p:to>
                                    </p:set>
                                    <p:animEffect filter="fade" transition="in">
                                      <p:cBhvr>
                                        <p:cTn dur="1000"/>
                                        <p:tgtEl>
                                          <p:spTgt spid="230"/>
                                        </p:tgtEl>
                                      </p:cBhvr>
                                    </p:animEffect>
                                  </p:childTnLst>
                                </p:cTn>
                              </p:par>
                            </p:childTnLst>
                          </p:cTn>
                        </p:par>
                        <p:par>
                          <p:cTn fill="hold">
                            <p:stCondLst>
                              <p:cond delay="3000"/>
                            </p:stCondLst>
                            <p:childTnLst>
                              <p:par>
                                <p:cTn fill="hold" nodeType="afterEffect" presetClass="entr" presetID="10" presetSubtype="0">
                                  <p:stCondLst>
                                    <p:cond delay="0"/>
                                  </p:stCondLst>
                                  <p:childTnLst>
                                    <p:set>
                                      <p:cBhvr>
                                        <p:cTn dur="1" fill="hold">
                                          <p:stCondLst>
                                            <p:cond delay="0"/>
                                          </p:stCondLst>
                                        </p:cTn>
                                        <p:tgtEl>
                                          <p:spTgt spid="231"/>
                                        </p:tgtEl>
                                        <p:attrNameLst>
                                          <p:attrName>style.visibility</p:attrName>
                                        </p:attrNameLst>
                                      </p:cBhvr>
                                      <p:to>
                                        <p:strVal val="visible"/>
                                      </p:to>
                                    </p:set>
                                    <p:animEffect filter="fade" transition="in">
                                      <p:cBhvr>
                                        <p:cTn dur="1000"/>
                                        <p:tgtEl>
                                          <p:spTgt spid="231"/>
                                        </p:tgtEl>
                                      </p:cBhvr>
                                    </p:animEffect>
                                  </p:childTnLst>
                                </p:cTn>
                              </p:par>
                            </p:childTnLst>
                          </p:cTn>
                        </p:par>
                        <p:par>
                          <p:cTn fill="hold">
                            <p:stCondLst>
                              <p:cond delay="4000"/>
                            </p:stCondLst>
                            <p:childTnLst>
                              <p:par>
                                <p:cTn fill="hold" nodeType="afterEffect" presetClass="entr" presetID="10" presetSubtype="0">
                                  <p:stCondLst>
                                    <p:cond delay="0"/>
                                  </p:stCondLst>
                                  <p:childTnLst>
                                    <p:set>
                                      <p:cBhvr>
                                        <p:cTn dur="1" fill="hold">
                                          <p:stCondLst>
                                            <p:cond delay="0"/>
                                          </p:stCondLst>
                                        </p:cTn>
                                        <p:tgtEl>
                                          <p:spTgt spid="232"/>
                                        </p:tgtEl>
                                        <p:attrNameLst>
                                          <p:attrName>style.visibility</p:attrName>
                                        </p:attrNameLst>
                                      </p:cBhvr>
                                      <p:to>
                                        <p:strVal val="visible"/>
                                      </p:to>
                                    </p:set>
                                    <p:animEffect filter="fade" transition="in">
                                      <p:cBhvr>
                                        <p:cTn dur="1000"/>
                                        <p:tgtEl>
                                          <p:spTgt spid="23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2"/>
                                        </p:tgtEl>
                                        <p:attrNameLst>
                                          <p:attrName>style.visibility</p:attrName>
                                        </p:attrNameLst>
                                      </p:cBhvr>
                                      <p:to>
                                        <p:strVal val="visible"/>
                                      </p:to>
                                    </p:set>
                                    <p:animEffect filter="fade" transition="in">
                                      <p:cBhvr>
                                        <p:cTn dur="1000"/>
                                        <p:tgtEl>
                                          <p:spTgt spid="222"/>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34"/>
                                        </p:tgtEl>
                                        <p:attrNameLst>
                                          <p:attrName>style.visibility</p:attrName>
                                        </p:attrNameLst>
                                      </p:cBhvr>
                                      <p:to>
                                        <p:strVal val="visible"/>
                                      </p:to>
                                    </p:set>
                                    <p:animEffect filter="fade" transition="in">
                                      <p:cBhvr>
                                        <p:cTn dur="1000"/>
                                        <p:tgtEl>
                                          <p:spTgt spid="234"/>
                                        </p:tgtEl>
                                      </p:cBhvr>
                                    </p:animEffect>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235"/>
                                        </p:tgtEl>
                                        <p:attrNameLst>
                                          <p:attrName>style.visibility</p:attrName>
                                        </p:attrNameLst>
                                      </p:cBhvr>
                                      <p:to>
                                        <p:strVal val="visible"/>
                                      </p:to>
                                    </p:set>
                                    <p:animEffect filter="fade" transition="in">
                                      <p:cBhvr>
                                        <p:cTn dur="1000"/>
                                        <p:tgtEl>
                                          <p:spTgt spid="235"/>
                                        </p:tgtEl>
                                      </p:cBhvr>
                                    </p:animEffect>
                                  </p:childTnLst>
                                </p:cTn>
                              </p:par>
                            </p:childTnLst>
                          </p:cTn>
                        </p:par>
                        <p:par>
                          <p:cTn fill="hold">
                            <p:stCondLst>
                              <p:cond delay="3000"/>
                            </p:stCondLst>
                            <p:childTnLst>
                              <p:par>
                                <p:cTn fill="hold" nodeType="afterEffect" presetClass="entr" presetID="10" presetSubtype="0">
                                  <p:stCondLst>
                                    <p:cond delay="0"/>
                                  </p:stCondLst>
                                  <p:childTnLst>
                                    <p:set>
                                      <p:cBhvr>
                                        <p:cTn dur="1" fill="hold">
                                          <p:stCondLst>
                                            <p:cond delay="0"/>
                                          </p:stCondLst>
                                        </p:cTn>
                                        <p:tgtEl>
                                          <p:spTgt spid="233"/>
                                        </p:tgtEl>
                                        <p:attrNameLst>
                                          <p:attrName>style.visibility</p:attrName>
                                        </p:attrNameLst>
                                      </p:cBhvr>
                                      <p:to>
                                        <p:strVal val="visible"/>
                                      </p:to>
                                    </p:set>
                                    <p:animEffect filter="fade" transition="in">
                                      <p:cBhvr>
                                        <p:cTn dur="1000"/>
                                        <p:tgtEl>
                                          <p:spTgt spid="233"/>
                                        </p:tgtEl>
                                      </p:cBhvr>
                                    </p:animEffect>
                                  </p:childTnLst>
                                </p:cTn>
                              </p:par>
                            </p:childTnLst>
                          </p:cTn>
                        </p:par>
                        <p:par>
                          <p:cTn fill="hold">
                            <p:stCondLst>
                              <p:cond delay="4000"/>
                            </p:stCondLst>
                            <p:childTnLst>
                              <p:par>
                                <p:cTn fill="hold" nodeType="afterEffect" presetClass="entr" presetID="10" presetSubtype="0">
                                  <p:stCondLst>
                                    <p:cond delay="0"/>
                                  </p:stCondLst>
                                  <p:childTnLst>
                                    <p:set>
                                      <p:cBhvr>
                                        <p:cTn dur="1" fill="hold">
                                          <p:stCondLst>
                                            <p:cond delay="0"/>
                                          </p:stCondLst>
                                        </p:cTn>
                                        <p:tgtEl>
                                          <p:spTgt spid="236"/>
                                        </p:tgtEl>
                                        <p:attrNameLst>
                                          <p:attrName>style.visibility</p:attrName>
                                        </p:attrNameLst>
                                      </p:cBhvr>
                                      <p:to>
                                        <p:strVal val="visible"/>
                                      </p:to>
                                    </p:set>
                                    <p:animEffect filter="fade" transition="in">
                                      <p:cBhvr>
                                        <p:cTn dur="1000"/>
                                        <p:tgtEl>
                                          <p:spTgt spid="2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 name="Shape 240"/>
        <p:cNvGrpSpPr/>
        <p:nvPr/>
      </p:nvGrpSpPr>
      <p:grpSpPr>
        <a:xfrm>
          <a:off x="0" y="0"/>
          <a:ext cx="0" cy="0"/>
          <a:chOff x="0" y="0"/>
          <a:chExt cx="0" cy="0"/>
        </a:xfrm>
      </p:grpSpPr>
      <p:sp>
        <p:nvSpPr>
          <p:cNvPr id="241" name="Google Shape;241;p40"/>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algn="ctr">
              <a:spcBef>
                <a:spcPts val="0"/>
              </a:spcBef>
              <a:spcAft>
                <a:spcPts val="0"/>
              </a:spcAft>
              <a:buNone/>
            </a:pPr>
            <a:r>
              <a:rPr lang="en"/>
              <a:t>My Reflection</a:t>
            </a:r>
            <a:endParaRPr/>
          </a:p>
        </p:txBody>
      </p:sp>
      <p:sp>
        <p:nvSpPr>
          <p:cNvPr id="242" name="Google Shape;242;p4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17500" lvl="0" marL="457200" rtl="0">
              <a:spcBef>
                <a:spcPts val="0"/>
              </a:spcBef>
              <a:spcAft>
                <a:spcPts val="0"/>
              </a:spcAft>
              <a:buSzPts val="1400"/>
              <a:buChar char="●"/>
            </a:pPr>
            <a:r>
              <a:rPr lang="en" sz="1400"/>
              <a:t>How did this experience enhance/enrich your teaching?  </a:t>
            </a:r>
            <a:r>
              <a:rPr lang="en" sz="1400">
                <a:solidFill>
                  <a:schemeClr val="dk1"/>
                </a:solidFill>
              </a:rPr>
              <a:t>Challenged me to immerse myself in a field that I have very little knowledge of;  took me out of my comfort zone.</a:t>
            </a:r>
            <a:endParaRPr sz="1400">
              <a:solidFill>
                <a:schemeClr val="dk1"/>
              </a:solidFill>
            </a:endParaRPr>
          </a:p>
          <a:p>
            <a:pPr indent="-317500" lvl="0" marL="457200" rtl="0">
              <a:spcBef>
                <a:spcPts val="0"/>
              </a:spcBef>
              <a:spcAft>
                <a:spcPts val="0"/>
              </a:spcAft>
              <a:buSzPts val="1400"/>
              <a:buChar char="●"/>
            </a:pPr>
            <a:r>
              <a:rPr lang="en" sz="1400"/>
              <a:t>How has this institute allowed you to teach concepts in ways that you were not able to previously? </a:t>
            </a:r>
            <a:r>
              <a:rPr lang="en" sz="1400">
                <a:solidFill>
                  <a:schemeClr val="dk1"/>
                </a:solidFill>
              </a:rPr>
              <a:t>The real-world application and connection is the largest takeaway for me.  This institute made me more aware of the day to day technologies that we use and don’t have a second thought about it.  </a:t>
            </a:r>
            <a:endParaRPr sz="1400">
              <a:solidFill>
                <a:schemeClr val="dk1"/>
              </a:solidFill>
            </a:endParaRPr>
          </a:p>
          <a:p>
            <a:pPr indent="-317500" lvl="0" marL="457200" rtl="0">
              <a:spcBef>
                <a:spcPts val="0"/>
              </a:spcBef>
              <a:spcAft>
                <a:spcPts val="0"/>
              </a:spcAft>
              <a:buSzPts val="1400"/>
              <a:buChar char="●"/>
            </a:pPr>
            <a:r>
              <a:rPr lang="en" sz="1400"/>
              <a:t>How do you anticipate your participation in this institute improving your curriculum development? </a:t>
            </a:r>
            <a:r>
              <a:rPr lang="en" sz="1400">
                <a:solidFill>
                  <a:schemeClr val="dk1"/>
                </a:solidFill>
              </a:rPr>
              <a:t>This institute will improve my curriculum development because I am going to be more conscious on implementing cross-curricular components throughout the school year.  I’m also hoping that this will foster new relationships with the science and technology departments in my school.</a:t>
            </a:r>
            <a:endParaRPr sz="1400">
              <a:solidFill>
                <a:schemeClr val="dk1"/>
              </a:solidFill>
            </a:endParaRPr>
          </a:p>
          <a:p>
            <a:pPr indent="-317500" lvl="0" marL="457200" rtl="0">
              <a:spcBef>
                <a:spcPts val="0"/>
              </a:spcBef>
              <a:spcAft>
                <a:spcPts val="0"/>
              </a:spcAft>
              <a:buSzPts val="1400"/>
              <a:buChar char="●"/>
            </a:pPr>
            <a:r>
              <a:rPr lang="en" sz="1400"/>
              <a:t>How will this experience contribute to your professional growth?  T</a:t>
            </a:r>
            <a:r>
              <a:rPr lang="en" sz="1400">
                <a:solidFill>
                  <a:schemeClr val="dk1"/>
                </a:solidFill>
              </a:rPr>
              <a:t>his institute has peaked my interest in the wireless communications field.  Presently, I am brainstorming more ideas on how I can implement the labs that we used during this summer institute into my math classroom.  I would like to explore more ideas that will develop conceptual understanding in mathematics.</a:t>
            </a:r>
            <a:endParaRPr sz="1400">
              <a:solidFill>
                <a:schemeClr val="dk1"/>
              </a:solidFill>
            </a:endParaRPr>
          </a:p>
          <a:p>
            <a:pPr indent="0" lvl="0" marL="0">
              <a:spcBef>
                <a:spcPts val="1600"/>
              </a:spcBef>
              <a:spcAft>
                <a:spcPts val="1600"/>
              </a:spcAft>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 name="Shape 246"/>
        <p:cNvGrpSpPr/>
        <p:nvPr/>
      </p:nvGrpSpPr>
      <p:grpSpPr>
        <a:xfrm>
          <a:off x="0" y="0"/>
          <a:ext cx="0" cy="0"/>
          <a:chOff x="0" y="0"/>
          <a:chExt cx="0" cy="0"/>
        </a:xfrm>
      </p:grpSpPr>
      <p:sp>
        <p:nvSpPr>
          <p:cNvPr id="247" name="Google Shape;247;p41"/>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algn="ctr">
              <a:spcBef>
                <a:spcPts val="0"/>
              </a:spcBef>
              <a:spcAft>
                <a:spcPts val="0"/>
              </a:spcAft>
              <a:buNone/>
            </a:pPr>
            <a:r>
              <a:rPr i="1" lang="en" sz="2200"/>
              <a:t>Possible Testbed Extension(s)</a:t>
            </a:r>
            <a:endParaRPr i="1" sz="2200"/>
          </a:p>
        </p:txBody>
      </p:sp>
      <p:sp>
        <p:nvSpPr>
          <p:cNvPr id="248" name="Google Shape;248;p41"/>
          <p:cNvSpPr txBox="1"/>
          <p:nvPr>
            <p:ph idx="1" type="body"/>
          </p:nvPr>
        </p:nvSpPr>
        <p:spPr>
          <a:xfrm>
            <a:off x="311700" y="868525"/>
            <a:ext cx="8520600" cy="3993000"/>
          </a:xfrm>
          <a:prstGeom prst="rect">
            <a:avLst/>
          </a:prstGeom>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b="1" i="1" lang="en" sz="1400">
                <a:solidFill>
                  <a:schemeClr val="dk1"/>
                </a:solidFill>
                <a:latin typeface="Playfair Display"/>
                <a:ea typeface="Playfair Display"/>
                <a:cs typeface="Playfair Display"/>
                <a:sym typeface="Playfair Display"/>
              </a:rPr>
              <a:t>Exploration of Propagation Loss</a:t>
            </a:r>
            <a:endParaRPr b="1" sz="1400">
              <a:solidFill>
                <a:srgbClr val="000000"/>
              </a:solidFill>
              <a:latin typeface="Arial"/>
              <a:ea typeface="Arial"/>
              <a:cs typeface="Arial"/>
              <a:sym typeface="Arial"/>
            </a:endParaRPr>
          </a:p>
          <a:p>
            <a:pPr indent="0" lvl="0" marL="0" marR="38100" rtl="0">
              <a:lnSpc>
                <a:spcPct val="150000"/>
              </a:lnSpc>
              <a:spcBef>
                <a:spcPts val="300"/>
              </a:spcBef>
              <a:spcAft>
                <a:spcPts val="0"/>
              </a:spcAft>
              <a:buNone/>
            </a:pPr>
            <a:r>
              <a:rPr b="1" lang="en" sz="1200">
                <a:solidFill>
                  <a:srgbClr val="000000"/>
                </a:solidFill>
                <a:latin typeface="Arial"/>
                <a:ea typeface="Arial"/>
                <a:cs typeface="Arial"/>
                <a:sym typeface="Arial"/>
              </a:rPr>
              <a:t>Fading</a:t>
            </a:r>
            <a:endParaRPr b="1" sz="1200">
              <a:solidFill>
                <a:srgbClr val="000000"/>
              </a:solidFill>
              <a:latin typeface="Arial"/>
              <a:ea typeface="Arial"/>
              <a:cs typeface="Arial"/>
              <a:sym typeface="Arial"/>
            </a:endParaRPr>
          </a:p>
          <a:p>
            <a:pPr indent="0" lvl="0" marL="0" rtl="0">
              <a:spcBef>
                <a:spcPts val="300"/>
              </a:spcBef>
              <a:spcAft>
                <a:spcPts val="0"/>
              </a:spcAft>
              <a:buNone/>
            </a:pPr>
            <a:r>
              <a:rPr lang="en" sz="1100">
                <a:solidFill>
                  <a:srgbClr val="000000"/>
                </a:solidFill>
                <a:latin typeface="Arial"/>
                <a:ea typeface="Arial"/>
                <a:cs typeface="Arial"/>
                <a:sym typeface="Arial"/>
              </a:rPr>
              <a:t>Fading refers to the variation of the signal strength with respect to time/distance and is widely prevalent in wireless transmissions. The most common causes of fading in the wireless environment are multipath propagation and mobility (of objects as well as the communicating devices).</a:t>
            </a:r>
            <a:endParaRPr sz="1100">
              <a:solidFill>
                <a:srgbClr val="000000"/>
              </a:solidFill>
              <a:latin typeface="Arial"/>
              <a:ea typeface="Arial"/>
              <a:cs typeface="Arial"/>
              <a:sym typeface="Arial"/>
            </a:endParaRPr>
          </a:p>
          <a:p>
            <a:pPr indent="0" lvl="0" marL="0" rtl="0">
              <a:spcBef>
                <a:spcPts val="1600"/>
              </a:spcBef>
              <a:spcAft>
                <a:spcPts val="0"/>
              </a:spcAft>
              <a:buNone/>
            </a:pPr>
            <a:r>
              <a:rPr b="1" lang="en" sz="1200">
                <a:solidFill>
                  <a:srgbClr val="000000"/>
                </a:solidFill>
                <a:latin typeface="Arial"/>
                <a:ea typeface="Arial"/>
                <a:cs typeface="Arial"/>
                <a:sym typeface="Arial"/>
              </a:rPr>
              <a:t>Multipath propagation</a:t>
            </a:r>
            <a:endParaRPr b="1" sz="1200">
              <a:solidFill>
                <a:srgbClr val="000000"/>
              </a:solidFill>
              <a:latin typeface="Arial"/>
              <a:ea typeface="Arial"/>
              <a:cs typeface="Arial"/>
              <a:sym typeface="Arial"/>
            </a:endParaRPr>
          </a:p>
          <a:p>
            <a:pPr indent="0" lvl="0" marL="25400" marR="25400" rtl="0" algn="just">
              <a:lnSpc>
                <a:spcPct val="163636"/>
              </a:lnSpc>
              <a:spcBef>
                <a:spcPts val="1600"/>
              </a:spcBef>
              <a:spcAft>
                <a:spcPts val="0"/>
              </a:spcAft>
              <a:buNone/>
            </a:pPr>
            <a:r>
              <a:rPr lang="en" sz="1100">
                <a:solidFill>
                  <a:srgbClr val="000000"/>
                </a:solidFill>
                <a:latin typeface="Arial"/>
                <a:ea typeface="Arial"/>
                <a:cs typeface="Arial"/>
                <a:sym typeface="Arial"/>
              </a:rPr>
              <a:t>In wireless media, signals propagate using three principles, which are reflection, scattering, and diffraction.</a:t>
            </a:r>
            <a:endParaRPr sz="1100">
              <a:solidFill>
                <a:srgbClr val="000000"/>
              </a:solidFill>
              <a:latin typeface="Arial"/>
              <a:ea typeface="Arial"/>
              <a:cs typeface="Arial"/>
              <a:sym typeface="Arial"/>
            </a:endParaRPr>
          </a:p>
          <a:p>
            <a:pPr indent="-298450" lvl="0" marL="457200" rtl="0">
              <a:lnSpc>
                <a:spcPct val="100000"/>
              </a:lnSpc>
              <a:spcBef>
                <a:spcPts val="700"/>
              </a:spcBef>
              <a:spcAft>
                <a:spcPts val="0"/>
              </a:spcAft>
              <a:buClr>
                <a:srgbClr val="000000"/>
              </a:buClr>
              <a:buSzPts val="1100"/>
              <a:buFont typeface="Arial"/>
              <a:buChar char="●"/>
            </a:pPr>
            <a:r>
              <a:rPr lang="en" sz="1100">
                <a:solidFill>
                  <a:srgbClr val="000000"/>
                </a:solidFill>
                <a:latin typeface="Arial"/>
                <a:ea typeface="Arial"/>
                <a:cs typeface="Arial"/>
                <a:sym typeface="Arial"/>
              </a:rPr>
              <a:t>Reflection occurs when the signal encounters a large solid surface, whose size is much larger than the wavelength of the signal, e.g., a solid wall.</a:t>
            </a:r>
            <a:endParaRPr sz="1100">
              <a:solidFill>
                <a:srgbClr val="000000"/>
              </a:solidFill>
              <a:latin typeface="Arial"/>
              <a:ea typeface="Arial"/>
              <a:cs typeface="Arial"/>
              <a:sym typeface="Arial"/>
            </a:endParaRPr>
          </a:p>
          <a:p>
            <a:pPr indent="-298450" lvl="0" marL="457200" rtl="0">
              <a:lnSpc>
                <a:spcPct val="100000"/>
              </a:lnSpc>
              <a:spcBef>
                <a:spcPts val="1600"/>
              </a:spcBef>
              <a:spcAft>
                <a:spcPts val="0"/>
              </a:spcAft>
              <a:buClr>
                <a:srgbClr val="000000"/>
              </a:buClr>
              <a:buSzPts val="1100"/>
              <a:buFont typeface="Arial"/>
              <a:buChar char="●"/>
            </a:pPr>
            <a:r>
              <a:rPr lang="en" sz="1100">
                <a:solidFill>
                  <a:srgbClr val="000000"/>
                </a:solidFill>
                <a:latin typeface="Arial"/>
                <a:ea typeface="Arial"/>
                <a:cs typeface="Arial"/>
                <a:sym typeface="Arial"/>
              </a:rPr>
              <a:t>Diffraction occurs when the signal encounters an edge or a corner, whose size is larger than the wavelength of the signal, e.g., an edge of a wall.</a:t>
            </a:r>
            <a:endParaRPr sz="1100">
              <a:solidFill>
                <a:srgbClr val="000000"/>
              </a:solidFill>
              <a:latin typeface="Arial"/>
              <a:ea typeface="Arial"/>
              <a:cs typeface="Arial"/>
              <a:sym typeface="Arial"/>
            </a:endParaRPr>
          </a:p>
          <a:p>
            <a:pPr indent="-298450" lvl="0" marL="457200" rtl="0">
              <a:lnSpc>
                <a:spcPct val="100000"/>
              </a:lnSpc>
              <a:spcBef>
                <a:spcPts val="1600"/>
              </a:spcBef>
              <a:spcAft>
                <a:spcPts val="0"/>
              </a:spcAft>
              <a:buClr>
                <a:srgbClr val="000000"/>
              </a:buClr>
              <a:buSzPts val="1100"/>
              <a:buFont typeface="Arial"/>
              <a:buChar char="●"/>
            </a:pPr>
            <a:r>
              <a:rPr lang="en" sz="1100">
                <a:solidFill>
                  <a:srgbClr val="000000"/>
                </a:solidFill>
                <a:latin typeface="Arial"/>
                <a:ea typeface="Arial"/>
                <a:cs typeface="Arial"/>
                <a:sym typeface="Arial"/>
              </a:rPr>
              <a:t>Scattering occurs when the signal encounters small objects of size smaller than the wavelength of the signal.</a:t>
            </a:r>
            <a:endParaRPr sz="1100">
              <a:solidFill>
                <a:srgbClr val="000000"/>
              </a:solidFill>
              <a:latin typeface="Arial"/>
              <a:ea typeface="Arial"/>
              <a:cs typeface="Arial"/>
              <a:sym typeface="Arial"/>
            </a:endParaRPr>
          </a:p>
          <a:p>
            <a:pPr indent="0" lvl="0" marL="0">
              <a:spcBef>
                <a:spcPts val="1600"/>
              </a:spcBef>
              <a:spcAft>
                <a:spcPts val="1600"/>
              </a:spcAft>
              <a:buNone/>
            </a:pPr>
            <a:r>
              <a:t/>
            </a:r>
            <a:endParaRPr>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 name="Shape 70"/>
        <p:cNvGrpSpPr/>
        <p:nvPr/>
      </p:nvGrpSpPr>
      <p:grpSpPr>
        <a:xfrm>
          <a:off x="0" y="0"/>
          <a:ext cx="0" cy="0"/>
          <a:chOff x="0" y="0"/>
          <a:chExt cx="0" cy="0"/>
        </a:xfrm>
      </p:grpSpPr>
      <p:sp>
        <p:nvSpPr>
          <p:cNvPr id="71" name="Google Shape;71;p15"/>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i="1" lang="en"/>
              <a:t>Note</a:t>
            </a:r>
            <a:endParaRPr i="1"/>
          </a:p>
        </p:txBody>
      </p:sp>
      <p:sp>
        <p:nvSpPr>
          <p:cNvPr id="72" name="Google Shape;72;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Team presentations</a:t>
            </a:r>
            <a:endParaRPr/>
          </a:p>
          <a:p>
            <a:pPr indent="-342900" lvl="0" marL="457200" rtl="0">
              <a:spcBef>
                <a:spcPts val="1600"/>
              </a:spcBef>
              <a:spcAft>
                <a:spcPts val="0"/>
              </a:spcAft>
              <a:buSzPts val="1800"/>
              <a:buChar char="●"/>
            </a:pPr>
            <a:r>
              <a:rPr lang="en"/>
              <a:t>Introduce team for 3-5 mins, and how you picked topics</a:t>
            </a:r>
            <a:endParaRPr/>
          </a:p>
          <a:p>
            <a:pPr indent="-342900" lvl="0" marL="457200" rtl="0">
              <a:spcBef>
                <a:spcPts val="0"/>
              </a:spcBef>
              <a:spcAft>
                <a:spcPts val="0"/>
              </a:spcAft>
              <a:buSzPts val="1800"/>
              <a:buChar char="●"/>
            </a:pPr>
            <a:r>
              <a:rPr lang="en"/>
              <a:t>Add some relevant media (pictures/videos), interesting data, and so on throughout the slides! :) </a:t>
            </a:r>
            <a:endParaRPr/>
          </a:p>
          <a:p>
            <a:pPr indent="-342900" lvl="0" marL="457200" rtl="0">
              <a:spcBef>
                <a:spcPts val="0"/>
              </a:spcBef>
              <a:spcAft>
                <a:spcPts val="0"/>
              </a:spcAft>
              <a:buSzPts val="1800"/>
              <a:buChar char="●"/>
            </a:pPr>
            <a:r>
              <a:rPr lang="en"/>
              <a:t>Total time will be 10-12 mins (about 1 min per slide)</a:t>
            </a:r>
            <a:endParaRPr/>
          </a:p>
          <a:p>
            <a:pPr indent="-342900" lvl="0" marL="457200">
              <a:spcBef>
                <a:spcPts val="0"/>
              </a:spcBef>
              <a:spcAft>
                <a:spcPts val="0"/>
              </a:spcAft>
              <a:buSzPts val="1800"/>
              <a:buChar char="●"/>
            </a:pPr>
            <a:r>
              <a:rPr lang="en"/>
              <a:t>Pick one lab per person (if doing different labs in your group) -- keep it brief and engaging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2" name="Shape 252"/>
        <p:cNvGrpSpPr/>
        <p:nvPr/>
      </p:nvGrpSpPr>
      <p:grpSpPr>
        <a:xfrm>
          <a:off x="0" y="0"/>
          <a:ext cx="0" cy="0"/>
          <a:chOff x="0" y="0"/>
          <a:chExt cx="0" cy="0"/>
        </a:xfrm>
      </p:grpSpPr>
      <p:sp>
        <p:nvSpPr>
          <p:cNvPr id="253" name="Google Shape;253;p42"/>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Possible Future Experiments 	</a:t>
            </a:r>
            <a:endParaRPr/>
          </a:p>
        </p:txBody>
      </p:sp>
      <p:sp>
        <p:nvSpPr>
          <p:cNvPr id="254" name="Google Shape;254;p4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spcBef>
                <a:spcPts val="0"/>
              </a:spcBef>
              <a:spcAft>
                <a:spcPts val="0"/>
              </a:spcAft>
              <a:buSzPts val="1800"/>
              <a:buAutoNum type="arabicParenR"/>
            </a:pPr>
            <a:r>
              <a:rPr lang="en"/>
              <a:t>Build attenuators on testbed to simulate distances between the nodes </a:t>
            </a:r>
            <a:endParaRPr/>
          </a:p>
          <a:p>
            <a:pPr indent="-342900" lvl="0" marL="457200">
              <a:spcBef>
                <a:spcPts val="0"/>
              </a:spcBef>
              <a:spcAft>
                <a:spcPts val="0"/>
              </a:spcAft>
              <a:buSzPts val="1800"/>
              <a:buAutoNum type="arabicParenR"/>
            </a:pPr>
            <a:r>
              <a:rPr lang="en"/>
              <a:t>Building a cognitive radio to find a spectrum that does not have a lot of traffic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 name="Shape 76"/>
        <p:cNvGrpSpPr/>
        <p:nvPr/>
      </p:nvGrpSpPr>
      <p:grpSpPr>
        <a:xfrm>
          <a:off x="0" y="0"/>
          <a:ext cx="0" cy="0"/>
          <a:chOff x="0" y="0"/>
          <a:chExt cx="0" cy="0"/>
        </a:xfrm>
      </p:grpSpPr>
      <p:sp>
        <p:nvSpPr>
          <p:cNvPr id="77" name="Google Shape;77;p16"/>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Melissa Sanchez</a:t>
            </a:r>
            <a:endParaRPr/>
          </a:p>
        </p:txBody>
      </p:sp>
      <p:sp>
        <p:nvSpPr>
          <p:cNvPr id="78" name="Google Shape;78;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spcBef>
                <a:spcPts val="0"/>
              </a:spcBef>
              <a:spcAft>
                <a:spcPts val="0"/>
              </a:spcAft>
              <a:buSzPts val="1800"/>
              <a:buChar char="●"/>
            </a:pPr>
            <a:r>
              <a:rPr lang="en"/>
              <a:t>Urban Assembly for Future Leaders, Harlem, 6-8th Grade</a:t>
            </a:r>
            <a:endParaRPr/>
          </a:p>
          <a:p>
            <a:pPr indent="-342900" lvl="0" marL="457200" rtl="0">
              <a:spcBef>
                <a:spcPts val="0"/>
              </a:spcBef>
              <a:spcAft>
                <a:spcPts val="0"/>
              </a:spcAft>
              <a:buSzPts val="1800"/>
              <a:buChar char="●"/>
            </a:pPr>
            <a:r>
              <a:rPr lang="en"/>
              <a:t>Focus: Algebra </a:t>
            </a:r>
            <a:endParaRPr/>
          </a:p>
          <a:p>
            <a:pPr indent="-342900" lvl="0" marL="457200" rtl="0">
              <a:spcBef>
                <a:spcPts val="0"/>
              </a:spcBef>
              <a:spcAft>
                <a:spcPts val="0"/>
              </a:spcAft>
              <a:buSzPts val="1800"/>
              <a:buChar char="●"/>
            </a:pPr>
            <a:r>
              <a:rPr lang="en"/>
              <a:t>Lessons will be taught at different points throughout the year</a:t>
            </a:r>
            <a:endParaRPr/>
          </a:p>
          <a:p>
            <a:pPr indent="-342900" lvl="0" marL="457200" rtl="0">
              <a:spcBef>
                <a:spcPts val="0"/>
              </a:spcBef>
              <a:spcAft>
                <a:spcPts val="0"/>
              </a:spcAft>
              <a:buSzPts val="1800"/>
              <a:buChar char="●"/>
            </a:pPr>
            <a:r>
              <a:rPr lang="en"/>
              <a:t>Each lesson will take a minimum of 2 class periods to a maximum of 5 periods.</a:t>
            </a:r>
            <a:endParaRPr/>
          </a:p>
          <a:p>
            <a:pPr indent="0" lvl="0" marL="457200" marR="0" rtl="0" algn="l">
              <a:lnSpc>
                <a:spcPct val="115000"/>
              </a:lnSpc>
              <a:spcBef>
                <a:spcPts val="1600"/>
              </a:spcBef>
              <a:spcAft>
                <a:spcPts val="160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sp>
        <p:nvSpPr>
          <p:cNvPr id="83" name="Google Shape;83;p17"/>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Lesson: Signal Strength</a:t>
            </a:r>
            <a:endParaRPr/>
          </a:p>
        </p:txBody>
      </p:sp>
      <p:sp>
        <p:nvSpPr>
          <p:cNvPr id="84" name="Google Shape;84;p1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nSpc>
                <a:spcPct val="100000"/>
              </a:lnSpc>
              <a:spcBef>
                <a:spcPts val="0"/>
              </a:spcBef>
              <a:spcAft>
                <a:spcPts val="0"/>
              </a:spcAft>
              <a:buSzPts val="1800"/>
              <a:buChar char="●"/>
            </a:pPr>
            <a:r>
              <a:rPr b="1" lang="en" sz="1400">
                <a:solidFill>
                  <a:srgbClr val="000000"/>
                </a:solidFill>
                <a:latin typeface="Cambria"/>
                <a:ea typeface="Cambria"/>
                <a:cs typeface="Cambria"/>
                <a:sym typeface="Cambria"/>
              </a:rPr>
              <a:t>Common Core State Standards</a:t>
            </a:r>
            <a:endParaRPr b="1" sz="1400">
              <a:solidFill>
                <a:srgbClr val="000000"/>
              </a:solidFill>
              <a:latin typeface="Cambria"/>
              <a:ea typeface="Cambria"/>
              <a:cs typeface="Cambria"/>
              <a:sym typeface="Cambria"/>
            </a:endParaRPr>
          </a:p>
          <a:p>
            <a:pPr indent="-317500" lvl="1" marL="914400" rtl="0">
              <a:lnSpc>
                <a:spcPct val="100000"/>
              </a:lnSpc>
              <a:spcBef>
                <a:spcPts val="0"/>
              </a:spcBef>
              <a:spcAft>
                <a:spcPts val="0"/>
              </a:spcAft>
              <a:buSzPts val="1400"/>
              <a:buChar char="○"/>
            </a:pPr>
            <a:r>
              <a:rPr b="1" lang="en" sz="1400">
                <a:solidFill>
                  <a:srgbClr val="000000"/>
                </a:solidFill>
                <a:latin typeface="Cambria"/>
                <a:ea typeface="Cambria"/>
                <a:cs typeface="Cambria"/>
                <a:sym typeface="Cambria"/>
              </a:rPr>
              <a:t>6.RP.A.1-</a:t>
            </a:r>
            <a:r>
              <a:rPr lang="en" sz="1400">
                <a:solidFill>
                  <a:srgbClr val="202020"/>
                </a:solidFill>
                <a:latin typeface="Cambria"/>
                <a:ea typeface="Cambria"/>
                <a:cs typeface="Cambria"/>
                <a:sym typeface="Cambria"/>
              </a:rPr>
              <a:t>Understand the </a:t>
            </a:r>
            <a:r>
              <a:rPr b="1" lang="en" sz="1400">
                <a:solidFill>
                  <a:srgbClr val="202020"/>
                </a:solidFill>
                <a:latin typeface="Cambria"/>
                <a:ea typeface="Cambria"/>
                <a:cs typeface="Cambria"/>
                <a:sym typeface="Cambria"/>
              </a:rPr>
              <a:t>concept of a ratio and use ratio language to describe a ratio relationship</a:t>
            </a:r>
            <a:r>
              <a:rPr lang="en" sz="1400">
                <a:solidFill>
                  <a:srgbClr val="202020"/>
                </a:solidFill>
                <a:latin typeface="Cambria"/>
                <a:ea typeface="Cambria"/>
                <a:cs typeface="Cambria"/>
                <a:sym typeface="Cambria"/>
              </a:rPr>
              <a:t> between two quantities.</a:t>
            </a:r>
            <a:endParaRPr>
              <a:solidFill>
                <a:srgbClr val="202020"/>
              </a:solidFill>
              <a:latin typeface="Cambria"/>
              <a:ea typeface="Cambria"/>
              <a:cs typeface="Cambria"/>
              <a:sym typeface="Cambria"/>
            </a:endParaRPr>
          </a:p>
          <a:p>
            <a:pPr indent="-317500" lvl="1" marL="914400" rtl="0">
              <a:lnSpc>
                <a:spcPct val="100000"/>
              </a:lnSpc>
              <a:spcBef>
                <a:spcPts val="0"/>
              </a:spcBef>
              <a:spcAft>
                <a:spcPts val="0"/>
              </a:spcAft>
              <a:buSzPts val="1400"/>
              <a:buChar char="○"/>
            </a:pPr>
            <a:r>
              <a:rPr b="1" lang="en" sz="1400">
                <a:solidFill>
                  <a:srgbClr val="202020"/>
                </a:solidFill>
                <a:latin typeface="Cambria"/>
                <a:ea typeface="Cambria"/>
                <a:cs typeface="Cambria"/>
                <a:sym typeface="Cambria"/>
              </a:rPr>
              <a:t>6.RP.A.3-</a:t>
            </a:r>
            <a:r>
              <a:rPr lang="en" sz="1400">
                <a:solidFill>
                  <a:srgbClr val="202020"/>
                </a:solidFill>
                <a:latin typeface="Cambria"/>
                <a:ea typeface="Cambria"/>
                <a:cs typeface="Cambria"/>
                <a:sym typeface="Cambria"/>
              </a:rPr>
              <a:t>Use </a:t>
            </a:r>
            <a:r>
              <a:rPr b="1" lang="en" sz="1400">
                <a:solidFill>
                  <a:srgbClr val="202020"/>
                </a:solidFill>
                <a:latin typeface="Cambria"/>
                <a:ea typeface="Cambria"/>
                <a:cs typeface="Cambria"/>
                <a:sym typeface="Cambria"/>
              </a:rPr>
              <a:t>ratio and rate reasoning to solve real-world </a:t>
            </a:r>
            <a:r>
              <a:rPr lang="en" sz="1400">
                <a:solidFill>
                  <a:srgbClr val="202020"/>
                </a:solidFill>
                <a:latin typeface="Cambria"/>
                <a:ea typeface="Cambria"/>
                <a:cs typeface="Cambria"/>
                <a:sym typeface="Cambria"/>
              </a:rPr>
              <a:t>and mathematical problems, </a:t>
            </a:r>
            <a:r>
              <a:rPr b="1" lang="en" sz="1400">
                <a:solidFill>
                  <a:srgbClr val="202020"/>
                </a:solidFill>
                <a:latin typeface="Cambria"/>
                <a:ea typeface="Cambria"/>
                <a:cs typeface="Cambria"/>
                <a:sym typeface="Cambria"/>
              </a:rPr>
              <a:t>6.EE.9-</a:t>
            </a:r>
            <a:r>
              <a:rPr lang="en" sz="1400">
                <a:solidFill>
                  <a:srgbClr val="202020"/>
                </a:solidFill>
                <a:latin typeface="Cambria"/>
                <a:ea typeface="Cambria"/>
                <a:cs typeface="Cambria"/>
                <a:sym typeface="Cambria"/>
              </a:rPr>
              <a:t>Use </a:t>
            </a:r>
            <a:r>
              <a:rPr b="1" lang="en" sz="1400">
                <a:solidFill>
                  <a:srgbClr val="202020"/>
                </a:solidFill>
                <a:latin typeface="Cambria"/>
                <a:ea typeface="Cambria"/>
                <a:cs typeface="Cambria"/>
                <a:sym typeface="Cambria"/>
              </a:rPr>
              <a:t>variables to represent two quantities in a real-world problem</a:t>
            </a:r>
            <a:r>
              <a:rPr lang="en" sz="1400">
                <a:solidFill>
                  <a:srgbClr val="202020"/>
                </a:solidFill>
                <a:latin typeface="Cambria"/>
                <a:ea typeface="Cambria"/>
                <a:cs typeface="Cambria"/>
                <a:sym typeface="Cambria"/>
              </a:rPr>
              <a:t> that change in relationship to one another; </a:t>
            </a:r>
            <a:r>
              <a:rPr b="1" lang="en" sz="1400">
                <a:solidFill>
                  <a:srgbClr val="202020"/>
                </a:solidFill>
                <a:latin typeface="Cambria"/>
                <a:ea typeface="Cambria"/>
                <a:cs typeface="Cambria"/>
                <a:sym typeface="Cambria"/>
              </a:rPr>
              <a:t>write an equation to express one quantity,</a:t>
            </a:r>
            <a:r>
              <a:rPr lang="en" sz="1400">
                <a:solidFill>
                  <a:srgbClr val="202020"/>
                </a:solidFill>
                <a:latin typeface="Cambria"/>
                <a:ea typeface="Cambria"/>
                <a:cs typeface="Cambria"/>
                <a:sym typeface="Cambria"/>
              </a:rPr>
              <a:t> thought of as the dependent variable, in terms of the other quantity, thought of as the independent variable.</a:t>
            </a:r>
            <a:endParaRPr/>
          </a:p>
          <a:p>
            <a:pPr indent="-342900" lvl="0" marL="457200" rtl="0">
              <a:spcBef>
                <a:spcPts val="0"/>
              </a:spcBef>
              <a:spcAft>
                <a:spcPts val="0"/>
              </a:spcAft>
              <a:buSzPts val="1800"/>
              <a:buChar char="●"/>
            </a:pPr>
            <a:r>
              <a:rPr lang="en"/>
              <a:t>Connection to Cosmos</a:t>
            </a:r>
            <a:endParaRPr/>
          </a:p>
          <a:p>
            <a:pPr indent="-317500" lvl="1" marL="914400" rtl="0">
              <a:spcBef>
                <a:spcPts val="0"/>
              </a:spcBef>
              <a:spcAft>
                <a:spcPts val="0"/>
              </a:spcAft>
              <a:buSzPts val="1400"/>
              <a:buChar char="○"/>
            </a:pPr>
            <a:r>
              <a:rPr lang="en"/>
              <a:t>Understanding of how </a:t>
            </a:r>
            <a:r>
              <a:rPr lang="en"/>
              <a:t>wave signals</a:t>
            </a:r>
            <a:r>
              <a:rPr lang="en"/>
              <a:t> are sent </a:t>
            </a:r>
            <a:endParaRPr/>
          </a:p>
          <a:p>
            <a:pPr indent="-317500" lvl="1" marL="914400" rtl="0">
              <a:spcBef>
                <a:spcPts val="0"/>
              </a:spcBef>
              <a:spcAft>
                <a:spcPts val="0"/>
              </a:spcAft>
              <a:buSzPts val="1400"/>
              <a:buChar char="○"/>
            </a:pPr>
            <a:r>
              <a:rPr lang="en"/>
              <a:t>Students will understand how distance affects wave </a:t>
            </a:r>
            <a:endParaRPr/>
          </a:p>
          <a:p>
            <a:pPr indent="-317500" lvl="1" marL="914400" rtl="0">
              <a:spcBef>
                <a:spcPts val="0"/>
              </a:spcBef>
              <a:spcAft>
                <a:spcPts val="0"/>
              </a:spcAft>
              <a:buSzPts val="1400"/>
              <a:buChar char="○"/>
            </a:pPr>
            <a:r>
              <a:rPr lang="en"/>
              <a:t>This experiment can be used on cosmos testbed to see how </a:t>
            </a:r>
            <a:r>
              <a:rPr lang="en"/>
              <a:t>radio waves</a:t>
            </a:r>
            <a:r>
              <a:rPr lang="en"/>
              <a:t> behave when sent across long distances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sp>
        <p:nvSpPr>
          <p:cNvPr id="89" name="Google Shape;89;p18"/>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i="1" lang="en"/>
              <a:t>Signal Strength Lesson </a:t>
            </a:r>
            <a:endParaRPr i="1"/>
          </a:p>
        </p:txBody>
      </p:sp>
      <p:sp>
        <p:nvSpPr>
          <p:cNvPr id="90" name="Google Shape;90;p1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nSpc>
                <a:spcPct val="100000"/>
              </a:lnSpc>
              <a:spcBef>
                <a:spcPts val="0"/>
              </a:spcBef>
              <a:spcAft>
                <a:spcPts val="0"/>
              </a:spcAft>
              <a:buSzPts val="1800"/>
              <a:buChar char="●"/>
            </a:pPr>
            <a:r>
              <a:rPr b="1" lang="en" sz="1400">
                <a:solidFill>
                  <a:srgbClr val="000000"/>
                </a:solidFill>
                <a:latin typeface="Cambria"/>
                <a:ea typeface="Cambria"/>
                <a:cs typeface="Cambria"/>
                <a:sym typeface="Cambria"/>
              </a:rPr>
              <a:t>Essential Question-</a:t>
            </a:r>
            <a:endParaRPr b="1" sz="1400">
              <a:solidFill>
                <a:srgbClr val="000000"/>
              </a:solidFill>
              <a:latin typeface="Cambria"/>
              <a:ea typeface="Cambria"/>
              <a:cs typeface="Cambria"/>
              <a:sym typeface="Cambria"/>
            </a:endParaRPr>
          </a:p>
          <a:p>
            <a:pPr indent="0" lvl="0" marL="457200" rtl="0">
              <a:lnSpc>
                <a:spcPct val="100000"/>
              </a:lnSpc>
              <a:spcBef>
                <a:spcPts val="0"/>
              </a:spcBef>
              <a:spcAft>
                <a:spcPts val="0"/>
              </a:spcAft>
              <a:buClr>
                <a:srgbClr val="000000"/>
              </a:buClr>
              <a:buSzPts val="1100"/>
              <a:buFont typeface="Arial"/>
              <a:buNone/>
            </a:pPr>
            <a:r>
              <a:rPr lang="en" sz="1400">
                <a:solidFill>
                  <a:srgbClr val="000000"/>
                </a:solidFill>
                <a:latin typeface="Cambria"/>
                <a:ea typeface="Cambria"/>
                <a:cs typeface="Cambria"/>
                <a:sym typeface="Cambria"/>
              </a:rPr>
              <a:t>How can you represent the relationship between an electromagnetic signal and distance/location? </a:t>
            </a:r>
            <a:endParaRPr b="1" sz="1400">
              <a:solidFill>
                <a:srgbClr val="000000"/>
              </a:solidFill>
              <a:latin typeface="Cambria"/>
              <a:ea typeface="Cambria"/>
              <a:cs typeface="Cambria"/>
              <a:sym typeface="Cambria"/>
            </a:endParaRPr>
          </a:p>
          <a:p>
            <a:pPr indent="-342900" lvl="0" marL="457200" rtl="0">
              <a:lnSpc>
                <a:spcPct val="100000"/>
              </a:lnSpc>
              <a:spcBef>
                <a:spcPts val="0"/>
              </a:spcBef>
              <a:spcAft>
                <a:spcPts val="0"/>
              </a:spcAft>
              <a:buSzPts val="1800"/>
              <a:buChar char="●"/>
            </a:pPr>
            <a:r>
              <a:rPr b="1" lang="en" sz="1400">
                <a:solidFill>
                  <a:srgbClr val="000000"/>
                </a:solidFill>
                <a:latin typeface="Cambria"/>
                <a:ea typeface="Cambria"/>
                <a:cs typeface="Cambria"/>
                <a:sym typeface="Cambria"/>
              </a:rPr>
              <a:t>Engage- </a:t>
            </a:r>
            <a:r>
              <a:rPr b="1" lang="en" sz="1400">
                <a:solidFill>
                  <a:srgbClr val="000000"/>
                </a:solidFill>
                <a:latin typeface="Cambria"/>
                <a:ea typeface="Cambria"/>
                <a:cs typeface="Cambria"/>
                <a:sym typeface="Cambria"/>
              </a:rPr>
              <a:t>Insert Screenshot of wave</a:t>
            </a:r>
            <a:endParaRPr b="1" sz="1400">
              <a:solidFill>
                <a:srgbClr val="000000"/>
              </a:solidFill>
              <a:latin typeface="Cambria"/>
              <a:ea typeface="Cambria"/>
              <a:cs typeface="Cambria"/>
              <a:sym typeface="Cambria"/>
            </a:endParaRPr>
          </a:p>
          <a:p>
            <a:pPr indent="-317500" lvl="1" marL="914400" rtl="0">
              <a:lnSpc>
                <a:spcPct val="100000"/>
              </a:lnSpc>
              <a:spcBef>
                <a:spcPts val="0"/>
              </a:spcBef>
              <a:spcAft>
                <a:spcPts val="0"/>
              </a:spcAft>
              <a:buClr>
                <a:srgbClr val="000000"/>
              </a:buClr>
              <a:buSzPts val="1400"/>
              <a:buFont typeface="Cambria"/>
              <a:buChar char="○"/>
            </a:pPr>
            <a:r>
              <a:rPr b="1" lang="en">
                <a:solidFill>
                  <a:srgbClr val="000000"/>
                </a:solidFill>
                <a:latin typeface="Cambria"/>
                <a:ea typeface="Cambria"/>
                <a:cs typeface="Cambria"/>
                <a:sym typeface="Cambria"/>
              </a:rPr>
              <a:t>See, Think, Wonder </a:t>
            </a:r>
            <a:endParaRPr b="1">
              <a:solidFill>
                <a:srgbClr val="000000"/>
              </a:solidFill>
              <a:latin typeface="Cambria"/>
              <a:ea typeface="Cambria"/>
              <a:cs typeface="Cambria"/>
              <a:sym typeface="Cambria"/>
            </a:endParaRPr>
          </a:p>
          <a:p>
            <a:pPr indent="0" lvl="0" marL="914400" rtl="0">
              <a:lnSpc>
                <a:spcPct val="100000"/>
              </a:lnSpc>
              <a:spcBef>
                <a:spcPts val="0"/>
              </a:spcBef>
              <a:spcAft>
                <a:spcPts val="0"/>
              </a:spcAft>
              <a:buNone/>
            </a:pPr>
            <a:br>
              <a:rPr b="1" lang="en" sz="1400">
                <a:solidFill>
                  <a:srgbClr val="000000"/>
                </a:solidFill>
                <a:latin typeface="Cambria"/>
                <a:ea typeface="Cambria"/>
                <a:cs typeface="Cambria"/>
                <a:sym typeface="Cambria"/>
              </a:rPr>
            </a:br>
            <a:br>
              <a:rPr b="1" lang="en" sz="1400">
                <a:solidFill>
                  <a:srgbClr val="000000"/>
                </a:solidFill>
                <a:latin typeface="Cambria"/>
                <a:ea typeface="Cambria"/>
                <a:cs typeface="Cambria"/>
                <a:sym typeface="Cambria"/>
              </a:rPr>
            </a:br>
            <a:br>
              <a:rPr b="1" lang="en" sz="1400">
                <a:solidFill>
                  <a:srgbClr val="000000"/>
                </a:solidFill>
                <a:latin typeface="Cambria"/>
                <a:ea typeface="Cambria"/>
                <a:cs typeface="Cambria"/>
                <a:sym typeface="Cambria"/>
              </a:rPr>
            </a:br>
            <a:br>
              <a:rPr b="1" lang="en" sz="1400">
                <a:solidFill>
                  <a:srgbClr val="000000"/>
                </a:solidFill>
                <a:latin typeface="Cambria"/>
                <a:ea typeface="Cambria"/>
                <a:cs typeface="Cambria"/>
                <a:sym typeface="Cambria"/>
              </a:rPr>
            </a:br>
            <a:br>
              <a:rPr b="1" lang="en" sz="1400">
                <a:solidFill>
                  <a:srgbClr val="000000"/>
                </a:solidFill>
                <a:latin typeface="Cambria"/>
                <a:ea typeface="Cambria"/>
                <a:cs typeface="Cambria"/>
                <a:sym typeface="Cambria"/>
              </a:rPr>
            </a:br>
            <a:br>
              <a:rPr b="1" lang="en">
                <a:solidFill>
                  <a:srgbClr val="000000"/>
                </a:solidFill>
                <a:latin typeface="Cambria"/>
                <a:ea typeface="Cambria"/>
                <a:cs typeface="Cambria"/>
                <a:sym typeface="Cambria"/>
              </a:rPr>
            </a:br>
            <a:endParaRPr b="1">
              <a:solidFill>
                <a:srgbClr val="000000"/>
              </a:solidFill>
              <a:latin typeface="Cambria"/>
              <a:ea typeface="Cambria"/>
              <a:cs typeface="Cambria"/>
              <a:sym typeface="Cambria"/>
            </a:endParaRPr>
          </a:p>
          <a:p>
            <a:pPr indent="-317500" lvl="0" marL="457200" rtl="0">
              <a:lnSpc>
                <a:spcPct val="100000"/>
              </a:lnSpc>
              <a:spcBef>
                <a:spcPts val="0"/>
              </a:spcBef>
              <a:spcAft>
                <a:spcPts val="0"/>
              </a:spcAft>
              <a:buClr>
                <a:srgbClr val="000000"/>
              </a:buClr>
              <a:buSzPts val="1400"/>
              <a:buFont typeface="Cambria"/>
              <a:buChar char="●"/>
            </a:pPr>
            <a:r>
              <a:rPr b="1" lang="en" sz="1400">
                <a:solidFill>
                  <a:srgbClr val="000000"/>
                </a:solidFill>
                <a:latin typeface="Cambria"/>
                <a:ea typeface="Cambria"/>
                <a:cs typeface="Cambria"/>
                <a:sym typeface="Cambria"/>
              </a:rPr>
              <a:t>Experiment-</a:t>
            </a:r>
            <a:endParaRPr b="1" sz="1400">
              <a:solidFill>
                <a:srgbClr val="000000"/>
              </a:solidFill>
              <a:latin typeface="Cambria"/>
              <a:ea typeface="Cambria"/>
              <a:cs typeface="Cambria"/>
              <a:sym typeface="Cambria"/>
            </a:endParaRPr>
          </a:p>
          <a:p>
            <a:pPr indent="-317500" lvl="1" marL="914400" rtl="0">
              <a:lnSpc>
                <a:spcPct val="100000"/>
              </a:lnSpc>
              <a:spcBef>
                <a:spcPts val="0"/>
              </a:spcBef>
              <a:spcAft>
                <a:spcPts val="0"/>
              </a:spcAft>
              <a:buClr>
                <a:srgbClr val="000000"/>
              </a:buClr>
              <a:buSzPts val="1400"/>
              <a:buFont typeface="Cambria"/>
              <a:buChar char="○"/>
            </a:pPr>
            <a:r>
              <a:rPr lang="en" sz="1400">
                <a:solidFill>
                  <a:srgbClr val="000000"/>
                </a:solidFill>
                <a:latin typeface="Cambria"/>
                <a:ea typeface="Cambria"/>
                <a:cs typeface="Cambria"/>
                <a:sym typeface="Cambria"/>
              </a:rPr>
              <a:t>Day 1-Students test signal strength in an open space</a:t>
            </a:r>
            <a:endParaRPr sz="1400">
              <a:solidFill>
                <a:srgbClr val="000000"/>
              </a:solidFill>
              <a:latin typeface="Cambria"/>
              <a:ea typeface="Cambria"/>
              <a:cs typeface="Cambria"/>
              <a:sym typeface="Cambria"/>
            </a:endParaRPr>
          </a:p>
          <a:p>
            <a:pPr indent="-317500" lvl="1" marL="914400" rtl="0">
              <a:lnSpc>
                <a:spcPct val="100000"/>
              </a:lnSpc>
              <a:spcBef>
                <a:spcPts val="0"/>
              </a:spcBef>
              <a:spcAft>
                <a:spcPts val="0"/>
              </a:spcAft>
              <a:buClr>
                <a:srgbClr val="000000"/>
              </a:buClr>
              <a:buSzPts val="1400"/>
              <a:buFont typeface="Cambria"/>
              <a:buChar char="○"/>
            </a:pPr>
            <a:r>
              <a:rPr lang="en" sz="1400">
                <a:solidFill>
                  <a:srgbClr val="000000"/>
                </a:solidFill>
                <a:latin typeface="Cambria"/>
                <a:ea typeface="Cambria"/>
                <a:cs typeface="Cambria"/>
                <a:sym typeface="Cambria"/>
              </a:rPr>
              <a:t>Day 2-Students test signal strength inside the building (one student in the classroom, one student in the hall) </a:t>
            </a:r>
            <a:endParaRPr b="1">
              <a:solidFill>
                <a:srgbClr val="000000"/>
              </a:solidFill>
              <a:latin typeface="Cambria"/>
              <a:ea typeface="Cambria"/>
              <a:cs typeface="Cambria"/>
              <a:sym typeface="Cambria"/>
            </a:endParaRPr>
          </a:p>
          <a:p>
            <a:pPr indent="0" lvl="0" marL="457200" rtl="0">
              <a:lnSpc>
                <a:spcPct val="100000"/>
              </a:lnSpc>
              <a:spcBef>
                <a:spcPts val="0"/>
              </a:spcBef>
              <a:spcAft>
                <a:spcPts val="0"/>
              </a:spcAft>
              <a:buNone/>
            </a:pPr>
            <a:r>
              <a:t/>
            </a:r>
            <a:endParaRPr sz="1400">
              <a:solidFill>
                <a:srgbClr val="000000"/>
              </a:solidFill>
              <a:latin typeface="Cambria"/>
              <a:ea typeface="Cambria"/>
              <a:cs typeface="Cambria"/>
              <a:sym typeface="Cambria"/>
            </a:endParaRPr>
          </a:p>
        </p:txBody>
      </p:sp>
      <p:pic>
        <p:nvPicPr>
          <p:cNvPr id="91" name="Google Shape;91;p18"/>
          <p:cNvPicPr preferRelativeResize="0"/>
          <p:nvPr/>
        </p:nvPicPr>
        <p:blipFill>
          <a:blip r:embed="rId3">
            <a:alphaModFix/>
          </a:blip>
          <a:stretch>
            <a:fillRect/>
          </a:stretch>
        </p:blipFill>
        <p:spPr>
          <a:xfrm>
            <a:off x="1752525" y="2257626"/>
            <a:ext cx="4500550" cy="15308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Google Shape;96;p19"/>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Data Collection</a:t>
            </a:r>
            <a:endParaRPr/>
          </a:p>
        </p:txBody>
      </p:sp>
      <p:graphicFrame>
        <p:nvGraphicFramePr>
          <p:cNvPr id="97" name="Google Shape;97;p19"/>
          <p:cNvGraphicFramePr/>
          <p:nvPr/>
        </p:nvGraphicFramePr>
        <p:xfrm>
          <a:off x="1004825" y="1077075"/>
          <a:ext cx="3000000" cy="3000000"/>
        </p:xfrm>
        <a:graphic>
          <a:graphicData uri="http://schemas.openxmlformats.org/drawingml/2006/table">
            <a:tbl>
              <a:tblPr>
                <a:noFill/>
                <a:tableStyleId>{E13BB640-85DD-4A90-BE31-F8D1D10570AF}</a:tableStyleId>
              </a:tblPr>
              <a:tblGrid>
                <a:gridCol w="1362075"/>
                <a:gridCol w="2133600"/>
              </a:tblGrid>
              <a:tr h="12700">
                <a:tc>
                  <a:txBody>
                    <a:bodyPr>
                      <a:noAutofit/>
                    </a:bodyPr>
                    <a:lstStyle/>
                    <a:p>
                      <a:pPr indent="0" lvl="0" marL="0" rtl="0" algn="ctr">
                        <a:spcBef>
                          <a:spcPts val="0"/>
                        </a:spcBef>
                        <a:spcAft>
                          <a:spcPts val="0"/>
                        </a:spcAft>
                        <a:buNone/>
                      </a:pPr>
                      <a:r>
                        <a:rPr lang="en" sz="1200">
                          <a:latin typeface="Cambria"/>
                          <a:ea typeface="Cambria"/>
                          <a:cs typeface="Cambria"/>
                          <a:sym typeface="Cambria"/>
                        </a:rPr>
                        <a:t>Distance in Meters</a:t>
                      </a:r>
                      <a:endParaRPr sz="1200">
                        <a:latin typeface="Cambria"/>
                        <a:ea typeface="Cambria"/>
                        <a:cs typeface="Cambria"/>
                        <a:sym typeface="Cambria"/>
                      </a:endParaRPr>
                    </a:p>
                  </a:txBody>
                  <a:tcPr marT="63500" marB="63500" marR="63500" marL="63500"/>
                </a:tc>
                <a:tc>
                  <a:txBody>
                    <a:bodyPr>
                      <a:noAutofit/>
                    </a:bodyPr>
                    <a:lstStyle/>
                    <a:p>
                      <a:pPr indent="0" lvl="0" marL="0" rtl="0" algn="ctr">
                        <a:spcBef>
                          <a:spcPts val="0"/>
                        </a:spcBef>
                        <a:spcAft>
                          <a:spcPts val="0"/>
                        </a:spcAft>
                        <a:buNone/>
                      </a:pPr>
                      <a:r>
                        <a:rPr lang="en" sz="1200">
                          <a:latin typeface="Cambria"/>
                          <a:ea typeface="Cambria"/>
                          <a:cs typeface="Cambria"/>
                          <a:sym typeface="Cambria"/>
                        </a:rPr>
                        <a:t>Signal Strength in Db</a:t>
                      </a:r>
                      <a:endParaRPr sz="1200">
                        <a:latin typeface="Cambria"/>
                        <a:ea typeface="Cambria"/>
                        <a:cs typeface="Cambria"/>
                        <a:sym typeface="Cambria"/>
                      </a:endParaRPr>
                    </a:p>
                  </a:txBody>
                  <a:tcPr marT="63500" marB="63500" marR="63500" marL="63500"/>
                </a:tc>
              </a:tr>
              <a:tr h="12700">
                <a:tc>
                  <a:txBody>
                    <a:bodyPr>
                      <a:noAutofit/>
                    </a:bodyPr>
                    <a:lstStyle/>
                    <a:p>
                      <a:pPr indent="0" lvl="0" marL="0" rtl="0" algn="ctr">
                        <a:spcBef>
                          <a:spcPts val="0"/>
                        </a:spcBef>
                        <a:spcAft>
                          <a:spcPts val="0"/>
                        </a:spcAft>
                        <a:buNone/>
                      </a:pPr>
                      <a:r>
                        <a:rPr lang="en" sz="1200">
                          <a:latin typeface="Cambria"/>
                          <a:ea typeface="Cambria"/>
                          <a:cs typeface="Cambria"/>
                          <a:sym typeface="Cambria"/>
                        </a:rPr>
                        <a:t>0m</a:t>
                      </a:r>
                      <a:endParaRPr sz="1200">
                        <a:latin typeface="Cambria"/>
                        <a:ea typeface="Cambria"/>
                        <a:cs typeface="Cambria"/>
                        <a:sym typeface="Cambria"/>
                      </a:endParaRPr>
                    </a:p>
                  </a:txBody>
                  <a:tcPr marT="63500" marB="63500" marR="63500" marL="63500"/>
                </a:tc>
                <a:tc>
                  <a:txBody>
                    <a:bodyPr>
                      <a:noAutofit/>
                    </a:bodyPr>
                    <a:lstStyle/>
                    <a:p>
                      <a:pPr indent="0" lvl="0" marL="0" rtl="0" algn="ctr">
                        <a:spcBef>
                          <a:spcPts val="0"/>
                        </a:spcBef>
                        <a:spcAft>
                          <a:spcPts val="0"/>
                        </a:spcAft>
                        <a:buNone/>
                      </a:pPr>
                      <a:r>
                        <a:t/>
                      </a:r>
                      <a:endParaRPr sz="1200">
                        <a:latin typeface="Cambria"/>
                        <a:ea typeface="Cambria"/>
                        <a:cs typeface="Cambria"/>
                        <a:sym typeface="Cambria"/>
                      </a:endParaRPr>
                    </a:p>
                  </a:txBody>
                  <a:tcPr marT="63500" marB="63500" marR="63500" marL="63500"/>
                </a:tc>
              </a:tr>
              <a:tr h="12700">
                <a:tc>
                  <a:txBody>
                    <a:bodyPr>
                      <a:noAutofit/>
                    </a:bodyPr>
                    <a:lstStyle/>
                    <a:p>
                      <a:pPr indent="0" lvl="0" marL="0" rtl="0" algn="ctr">
                        <a:spcBef>
                          <a:spcPts val="0"/>
                        </a:spcBef>
                        <a:spcAft>
                          <a:spcPts val="0"/>
                        </a:spcAft>
                        <a:buNone/>
                      </a:pPr>
                      <a:r>
                        <a:rPr lang="en" sz="1200">
                          <a:latin typeface="Cambria"/>
                          <a:ea typeface="Cambria"/>
                          <a:cs typeface="Cambria"/>
                          <a:sym typeface="Cambria"/>
                        </a:rPr>
                        <a:t>5</a:t>
                      </a:r>
                      <a:endParaRPr sz="1200">
                        <a:latin typeface="Cambria"/>
                        <a:ea typeface="Cambria"/>
                        <a:cs typeface="Cambria"/>
                        <a:sym typeface="Cambria"/>
                      </a:endParaRPr>
                    </a:p>
                  </a:txBody>
                  <a:tcPr marT="63500" marB="63500" marR="63500" marL="63500"/>
                </a:tc>
                <a:tc>
                  <a:txBody>
                    <a:bodyPr>
                      <a:noAutofit/>
                    </a:bodyPr>
                    <a:lstStyle/>
                    <a:p>
                      <a:pPr indent="0" lvl="0" marL="0" rtl="0" algn="ctr">
                        <a:spcBef>
                          <a:spcPts val="0"/>
                        </a:spcBef>
                        <a:spcAft>
                          <a:spcPts val="0"/>
                        </a:spcAft>
                        <a:buNone/>
                      </a:pPr>
                      <a:r>
                        <a:t/>
                      </a:r>
                      <a:endParaRPr sz="1200">
                        <a:latin typeface="Cambria"/>
                        <a:ea typeface="Cambria"/>
                        <a:cs typeface="Cambria"/>
                        <a:sym typeface="Cambria"/>
                      </a:endParaRPr>
                    </a:p>
                  </a:txBody>
                  <a:tcPr marT="63500" marB="63500" marR="63500" marL="63500"/>
                </a:tc>
              </a:tr>
              <a:tr h="12700">
                <a:tc>
                  <a:txBody>
                    <a:bodyPr>
                      <a:noAutofit/>
                    </a:bodyPr>
                    <a:lstStyle/>
                    <a:p>
                      <a:pPr indent="0" lvl="0" marL="0" rtl="0" algn="l">
                        <a:spcBef>
                          <a:spcPts val="0"/>
                        </a:spcBef>
                        <a:spcAft>
                          <a:spcPts val="0"/>
                        </a:spcAft>
                        <a:buNone/>
                      </a:pPr>
                      <a:r>
                        <a:rPr lang="en" sz="1200">
                          <a:latin typeface="Cambria"/>
                          <a:ea typeface="Cambria"/>
                          <a:cs typeface="Cambria"/>
                          <a:sym typeface="Cambria"/>
                        </a:rPr>
                        <a:t>                10</a:t>
                      </a:r>
                      <a:endParaRPr sz="1200">
                        <a:latin typeface="Cambria"/>
                        <a:ea typeface="Cambria"/>
                        <a:cs typeface="Cambria"/>
                        <a:sym typeface="Cambria"/>
                      </a:endParaRPr>
                    </a:p>
                  </a:txBody>
                  <a:tcPr marT="63500" marB="63500" marR="63500" marL="63500"/>
                </a:tc>
                <a:tc>
                  <a:txBody>
                    <a:bodyPr>
                      <a:noAutofit/>
                    </a:bodyPr>
                    <a:lstStyle/>
                    <a:p>
                      <a:pPr indent="0" lvl="0" marL="0" rtl="0" algn="ctr">
                        <a:spcBef>
                          <a:spcPts val="0"/>
                        </a:spcBef>
                        <a:spcAft>
                          <a:spcPts val="0"/>
                        </a:spcAft>
                        <a:buNone/>
                      </a:pPr>
                      <a:r>
                        <a:t/>
                      </a:r>
                      <a:endParaRPr sz="1200">
                        <a:latin typeface="Cambria"/>
                        <a:ea typeface="Cambria"/>
                        <a:cs typeface="Cambria"/>
                        <a:sym typeface="Cambria"/>
                      </a:endParaRPr>
                    </a:p>
                  </a:txBody>
                  <a:tcPr marT="63500" marB="63500" marR="63500" marL="63500"/>
                </a:tc>
              </a:tr>
              <a:tr h="12700">
                <a:tc>
                  <a:txBody>
                    <a:bodyPr>
                      <a:noAutofit/>
                    </a:bodyPr>
                    <a:lstStyle/>
                    <a:p>
                      <a:pPr indent="0" lvl="0" marL="0" rtl="0" algn="ctr">
                        <a:spcBef>
                          <a:spcPts val="0"/>
                        </a:spcBef>
                        <a:spcAft>
                          <a:spcPts val="0"/>
                        </a:spcAft>
                        <a:buNone/>
                      </a:pPr>
                      <a:r>
                        <a:rPr lang="en" sz="1200">
                          <a:latin typeface="Cambria"/>
                          <a:ea typeface="Cambria"/>
                          <a:cs typeface="Cambria"/>
                          <a:sym typeface="Cambria"/>
                        </a:rPr>
                        <a:t>15</a:t>
                      </a:r>
                      <a:endParaRPr sz="1200">
                        <a:latin typeface="Cambria"/>
                        <a:ea typeface="Cambria"/>
                        <a:cs typeface="Cambria"/>
                        <a:sym typeface="Cambria"/>
                      </a:endParaRPr>
                    </a:p>
                  </a:txBody>
                  <a:tcPr marT="63500" marB="63500" marR="63500" marL="63500"/>
                </a:tc>
                <a:tc>
                  <a:txBody>
                    <a:bodyPr>
                      <a:noAutofit/>
                    </a:bodyPr>
                    <a:lstStyle/>
                    <a:p>
                      <a:pPr indent="0" lvl="0" marL="0" rtl="0" algn="ctr">
                        <a:spcBef>
                          <a:spcPts val="0"/>
                        </a:spcBef>
                        <a:spcAft>
                          <a:spcPts val="0"/>
                        </a:spcAft>
                        <a:buNone/>
                      </a:pPr>
                      <a:r>
                        <a:t/>
                      </a:r>
                      <a:endParaRPr sz="1200">
                        <a:latin typeface="Cambria"/>
                        <a:ea typeface="Cambria"/>
                        <a:cs typeface="Cambria"/>
                        <a:sym typeface="Cambria"/>
                      </a:endParaRPr>
                    </a:p>
                  </a:txBody>
                  <a:tcPr marT="63500" marB="63500" marR="63500" marL="63500"/>
                </a:tc>
              </a:tr>
              <a:tr h="12700">
                <a:tc>
                  <a:txBody>
                    <a:bodyPr>
                      <a:noAutofit/>
                    </a:bodyPr>
                    <a:lstStyle/>
                    <a:p>
                      <a:pPr indent="0" lvl="0" marL="0" rtl="0" algn="ctr">
                        <a:spcBef>
                          <a:spcPts val="0"/>
                        </a:spcBef>
                        <a:spcAft>
                          <a:spcPts val="0"/>
                        </a:spcAft>
                        <a:buNone/>
                      </a:pPr>
                      <a:r>
                        <a:rPr lang="en" sz="1200">
                          <a:latin typeface="Cambria"/>
                          <a:ea typeface="Cambria"/>
                          <a:cs typeface="Cambria"/>
                          <a:sym typeface="Cambria"/>
                        </a:rPr>
                        <a:t>20</a:t>
                      </a:r>
                      <a:endParaRPr sz="1200">
                        <a:latin typeface="Cambria"/>
                        <a:ea typeface="Cambria"/>
                        <a:cs typeface="Cambria"/>
                        <a:sym typeface="Cambria"/>
                      </a:endParaRPr>
                    </a:p>
                  </a:txBody>
                  <a:tcPr marT="63500" marB="63500" marR="63500" marL="63500"/>
                </a:tc>
                <a:tc>
                  <a:txBody>
                    <a:bodyPr>
                      <a:noAutofit/>
                    </a:bodyPr>
                    <a:lstStyle/>
                    <a:p>
                      <a:pPr indent="0" lvl="0" marL="0" rtl="0" algn="ctr">
                        <a:spcBef>
                          <a:spcPts val="0"/>
                        </a:spcBef>
                        <a:spcAft>
                          <a:spcPts val="0"/>
                        </a:spcAft>
                        <a:buNone/>
                      </a:pPr>
                      <a:r>
                        <a:t/>
                      </a:r>
                      <a:endParaRPr sz="1200">
                        <a:latin typeface="Cambria"/>
                        <a:ea typeface="Cambria"/>
                        <a:cs typeface="Cambria"/>
                        <a:sym typeface="Cambria"/>
                      </a:endParaRPr>
                    </a:p>
                  </a:txBody>
                  <a:tcPr marT="63500" marB="63500" marR="63500" marL="63500"/>
                </a:tc>
              </a:tr>
              <a:tr h="12700">
                <a:tc>
                  <a:txBody>
                    <a:bodyPr>
                      <a:noAutofit/>
                    </a:bodyPr>
                    <a:lstStyle/>
                    <a:p>
                      <a:pPr indent="0" lvl="0" marL="0" rtl="0" algn="ctr">
                        <a:spcBef>
                          <a:spcPts val="0"/>
                        </a:spcBef>
                        <a:spcAft>
                          <a:spcPts val="0"/>
                        </a:spcAft>
                        <a:buNone/>
                      </a:pPr>
                      <a:r>
                        <a:rPr lang="en" sz="1200">
                          <a:latin typeface="Cambria"/>
                          <a:ea typeface="Cambria"/>
                          <a:cs typeface="Cambria"/>
                          <a:sym typeface="Cambria"/>
                        </a:rPr>
                        <a:t>25</a:t>
                      </a:r>
                      <a:endParaRPr sz="1200">
                        <a:latin typeface="Cambria"/>
                        <a:ea typeface="Cambria"/>
                        <a:cs typeface="Cambria"/>
                        <a:sym typeface="Cambria"/>
                      </a:endParaRPr>
                    </a:p>
                  </a:txBody>
                  <a:tcPr marT="63500" marB="63500" marR="63500" marL="63500"/>
                </a:tc>
                <a:tc>
                  <a:txBody>
                    <a:bodyPr>
                      <a:noAutofit/>
                    </a:bodyPr>
                    <a:lstStyle/>
                    <a:p>
                      <a:pPr indent="0" lvl="0" marL="0" rtl="0" algn="ctr">
                        <a:spcBef>
                          <a:spcPts val="0"/>
                        </a:spcBef>
                        <a:spcAft>
                          <a:spcPts val="0"/>
                        </a:spcAft>
                        <a:buNone/>
                      </a:pPr>
                      <a:r>
                        <a:t/>
                      </a:r>
                      <a:endParaRPr sz="1200">
                        <a:latin typeface="Cambria"/>
                        <a:ea typeface="Cambria"/>
                        <a:cs typeface="Cambria"/>
                        <a:sym typeface="Cambria"/>
                      </a:endParaRPr>
                    </a:p>
                  </a:txBody>
                  <a:tcPr marT="63500" marB="63500" marR="63500" marL="63500"/>
                </a:tc>
              </a:tr>
              <a:tr h="12700">
                <a:tc>
                  <a:txBody>
                    <a:bodyPr>
                      <a:noAutofit/>
                    </a:bodyPr>
                    <a:lstStyle/>
                    <a:p>
                      <a:pPr indent="0" lvl="0" marL="0" rtl="0" algn="ctr">
                        <a:spcBef>
                          <a:spcPts val="0"/>
                        </a:spcBef>
                        <a:spcAft>
                          <a:spcPts val="0"/>
                        </a:spcAft>
                        <a:buNone/>
                      </a:pPr>
                      <a:r>
                        <a:rPr lang="en" sz="1200">
                          <a:latin typeface="Cambria"/>
                          <a:ea typeface="Cambria"/>
                          <a:cs typeface="Cambria"/>
                          <a:sym typeface="Cambria"/>
                        </a:rPr>
                        <a:t>30</a:t>
                      </a:r>
                      <a:endParaRPr sz="1200">
                        <a:latin typeface="Cambria"/>
                        <a:ea typeface="Cambria"/>
                        <a:cs typeface="Cambria"/>
                        <a:sym typeface="Cambria"/>
                      </a:endParaRPr>
                    </a:p>
                  </a:txBody>
                  <a:tcPr marT="63500" marB="63500" marR="63500" marL="63500"/>
                </a:tc>
                <a:tc>
                  <a:txBody>
                    <a:bodyPr>
                      <a:noAutofit/>
                    </a:bodyPr>
                    <a:lstStyle/>
                    <a:p>
                      <a:pPr indent="0" lvl="0" marL="0" rtl="0" algn="ctr">
                        <a:spcBef>
                          <a:spcPts val="0"/>
                        </a:spcBef>
                        <a:spcAft>
                          <a:spcPts val="0"/>
                        </a:spcAft>
                        <a:buNone/>
                      </a:pPr>
                      <a:r>
                        <a:t/>
                      </a:r>
                      <a:endParaRPr sz="1200">
                        <a:latin typeface="Cambria"/>
                        <a:ea typeface="Cambria"/>
                        <a:cs typeface="Cambria"/>
                        <a:sym typeface="Cambria"/>
                      </a:endParaRPr>
                    </a:p>
                  </a:txBody>
                  <a:tcPr marT="63500" marB="63500" marR="63500" marL="63500"/>
                </a:tc>
              </a:tr>
              <a:tr h="12700">
                <a:tc>
                  <a:txBody>
                    <a:bodyPr>
                      <a:noAutofit/>
                    </a:bodyPr>
                    <a:lstStyle/>
                    <a:p>
                      <a:pPr indent="0" lvl="0" marL="0" rtl="0" algn="ctr">
                        <a:spcBef>
                          <a:spcPts val="0"/>
                        </a:spcBef>
                        <a:spcAft>
                          <a:spcPts val="0"/>
                        </a:spcAft>
                        <a:buNone/>
                      </a:pPr>
                      <a:r>
                        <a:rPr lang="en" sz="1200">
                          <a:latin typeface="Cambria"/>
                          <a:ea typeface="Cambria"/>
                          <a:cs typeface="Cambria"/>
                          <a:sym typeface="Cambria"/>
                        </a:rPr>
                        <a:t>35</a:t>
                      </a:r>
                      <a:endParaRPr sz="1200">
                        <a:latin typeface="Cambria"/>
                        <a:ea typeface="Cambria"/>
                        <a:cs typeface="Cambria"/>
                        <a:sym typeface="Cambria"/>
                      </a:endParaRPr>
                    </a:p>
                  </a:txBody>
                  <a:tcPr marT="63500" marB="63500" marR="63500" marL="63500"/>
                </a:tc>
                <a:tc>
                  <a:txBody>
                    <a:bodyPr>
                      <a:noAutofit/>
                    </a:bodyPr>
                    <a:lstStyle/>
                    <a:p>
                      <a:pPr indent="0" lvl="0" marL="0" rtl="0" algn="ctr">
                        <a:spcBef>
                          <a:spcPts val="0"/>
                        </a:spcBef>
                        <a:spcAft>
                          <a:spcPts val="0"/>
                        </a:spcAft>
                        <a:buNone/>
                      </a:pPr>
                      <a:r>
                        <a:t/>
                      </a:r>
                      <a:endParaRPr sz="1200">
                        <a:latin typeface="Cambria"/>
                        <a:ea typeface="Cambria"/>
                        <a:cs typeface="Cambria"/>
                        <a:sym typeface="Cambria"/>
                      </a:endParaRPr>
                    </a:p>
                  </a:txBody>
                  <a:tcPr marT="63500" marB="63500" marR="63500" marL="63500"/>
                </a:tc>
              </a:tr>
              <a:tr h="12700">
                <a:tc>
                  <a:txBody>
                    <a:bodyPr>
                      <a:noAutofit/>
                    </a:bodyPr>
                    <a:lstStyle/>
                    <a:p>
                      <a:pPr indent="0" lvl="0" marL="0" rtl="0" algn="ctr">
                        <a:spcBef>
                          <a:spcPts val="0"/>
                        </a:spcBef>
                        <a:spcAft>
                          <a:spcPts val="0"/>
                        </a:spcAft>
                        <a:buNone/>
                      </a:pPr>
                      <a:r>
                        <a:rPr lang="en" sz="1200">
                          <a:latin typeface="Cambria"/>
                          <a:ea typeface="Cambria"/>
                          <a:cs typeface="Cambria"/>
                          <a:sym typeface="Cambria"/>
                        </a:rPr>
                        <a:t>40</a:t>
                      </a:r>
                      <a:endParaRPr sz="1200">
                        <a:latin typeface="Cambria"/>
                        <a:ea typeface="Cambria"/>
                        <a:cs typeface="Cambria"/>
                        <a:sym typeface="Cambria"/>
                      </a:endParaRPr>
                    </a:p>
                  </a:txBody>
                  <a:tcPr marT="63500" marB="63500" marR="63500" marL="63500"/>
                </a:tc>
                <a:tc>
                  <a:txBody>
                    <a:bodyPr>
                      <a:noAutofit/>
                    </a:bodyPr>
                    <a:lstStyle/>
                    <a:p>
                      <a:pPr indent="0" lvl="0" marL="0" rtl="0" algn="ctr">
                        <a:spcBef>
                          <a:spcPts val="0"/>
                        </a:spcBef>
                        <a:spcAft>
                          <a:spcPts val="0"/>
                        </a:spcAft>
                        <a:buNone/>
                      </a:pPr>
                      <a:r>
                        <a:t/>
                      </a:r>
                      <a:endParaRPr sz="1200">
                        <a:latin typeface="Cambria"/>
                        <a:ea typeface="Cambria"/>
                        <a:cs typeface="Cambria"/>
                        <a:sym typeface="Cambria"/>
                      </a:endParaRPr>
                    </a:p>
                  </a:txBody>
                  <a:tcPr marT="63500" marB="63500" marR="63500" marL="63500"/>
                </a:tc>
              </a:tr>
              <a:tr h="12700">
                <a:tc>
                  <a:txBody>
                    <a:bodyPr>
                      <a:noAutofit/>
                    </a:bodyPr>
                    <a:lstStyle/>
                    <a:p>
                      <a:pPr indent="0" lvl="0" marL="0" rtl="0" algn="ctr">
                        <a:spcBef>
                          <a:spcPts val="0"/>
                        </a:spcBef>
                        <a:spcAft>
                          <a:spcPts val="0"/>
                        </a:spcAft>
                        <a:buNone/>
                      </a:pPr>
                      <a:r>
                        <a:rPr lang="en" sz="1200">
                          <a:latin typeface="Cambria"/>
                          <a:ea typeface="Cambria"/>
                          <a:cs typeface="Cambria"/>
                          <a:sym typeface="Cambria"/>
                        </a:rPr>
                        <a:t>45</a:t>
                      </a:r>
                      <a:endParaRPr sz="1200">
                        <a:latin typeface="Cambria"/>
                        <a:ea typeface="Cambria"/>
                        <a:cs typeface="Cambria"/>
                        <a:sym typeface="Cambria"/>
                      </a:endParaRPr>
                    </a:p>
                  </a:txBody>
                  <a:tcPr marT="63500" marB="63500" marR="63500" marL="63500"/>
                </a:tc>
                <a:tc>
                  <a:txBody>
                    <a:bodyPr>
                      <a:noAutofit/>
                    </a:bodyPr>
                    <a:lstStyle/>
                    <a:p>
                      <a:pPr indent="0" lvl="0" marL="0" rtl="0" algn="ctr">
                        <a:spcBef>
                          <a:spcPts val="0"/>
                        </a:spcBef>
                        <a:spcAft>
                          <a:spcPts val="0"/>
                        </a:spcAft>
                        <a:buNone/>
                      </a:pPr>
                      <a:r>
                        <a:t/>
                      </a:r>
                      <a:endParaRPr sz="1200">
                        <a:latin typeface="Cambria"/>
                        <a:ea typeface="Cambria"/>
                        <a:cs typeface="Cambria"/>
                        <a:sym typeface="Cambria"/>
                      </a:endParaRPr>
                    </a:p>
                  </a:txBody>
                  <a:tcPr marT="63500" marB="63500" marR="63500" marL="63500"/>
                </a:tc>
              </a:tr>
              <a:tr h="12700">
                <a:tc>
                  <a:txBody>
                    <a:bodyPr>
                      <a:noAutofit/>
                    </a:bodyPr>
                    <a:lstStyle/>
                    <a:p>
                      <a:pPr indent="0" lvl="0" marL="0" rtl="0" algn="ctr">
                        <a:spcBef>
                          <a:spcPts val="0"/>
                        </a:spcBef>
                        <a:spcAft>
                          <a:spcPts val="0"/>
                        </a:spcAft>
                        <a:buNone/>
                      </a:pPr>
                      <a:r>
                        <a:rPr lang="en" sz="1200">
                          <a:latin typeface="Cambria"/>
                          <a:ea typeface="Cambria"/>
                          <a:cs typeface="Cambria"/>
                          <a:sym typeface="Cambria"/>
                        </a:rPr>
                        <a:t>50</a:t>
                      </a:r>
                      <a:endParaRPr sz="1200">
                        <a:latin typeface="Cambria"/>
                        <a:ea typeface="Cambria"/>
                        <a:cs typeface="Cambria"/>
                        <a:sym typeface="Cambria"/>
                      </a:endParaRPr>
                    </a:p>
                  </a:txBody>
                  <a:tcPr marT="63500" marB="63500" marR="63500" marL="63500"/>
                </a:tc>
                <a:tc>
                  <a:txBody>
                    <a:bodyPr>
                      <a:noAutofit/>
                    </a:bodyPr>
                    <a:lstStyle/>
                    <a:p>
                      <a:pPr indent="0" lvl="0" marL="0" rtl="0" algn="ctr">
                        <a:spcBef>
                          <a:spcPts val="0"/>
                        </a:spcBef>
                        <a:spcAft>
                          <a:spcPts val="0"/>
                        </a:spcAft>
                        <a:buNone/>
                      </a:pPr>
                      <a:r>
                        <a:rPr lang="en" sz="1200">
                          <a:latin typeface="Cambria"/>
                          <a:ea typeface="Cambria"/>
                          <a:cs typeface="Cambria"/>
                          <a:sym typeface="Cambria"/>
                        </a:rPr>
                        <a:t> </a:t>
                      </a:r>
                      <a:endParaRPr sz="1200">
                        <a:latin typeface="Cambria"/>
                        <a:ea typeface="Cambria"/>
                        <a:cs typeface="Cambria"/>
                        <a:sym typeface="Cambria"/>
                      </a:endParaRPr>
                    </a:p>
                  </a:txBody>
                  <a:tcPr marT="63500" marB="63500" marR="63500" marL="63500"/>
                </a:tc>
              </a:tr>
            </a:tbl>
          </a:graphicData>
        </a:graphic>
      </p:graphicFrame>
      <p:pic>
        <p:nvPicPr>
          <p:cNvPr id="98" name="Google Shape;98;p19"/>
          <p:cNvPicPr preferRelativeResize="0"/>
          <p:nvPr/>
        </p:nvPicPr>
        <p:blipFill>
          <a:blip r:embed="rId3">
            <a:alphaModFix/>
          </a:blip>
          <a:stretch>
            <a:fillRect/>
          </a:stretch>
        </p:blipFill>
        <p:spPr>
          <a:xfrm>
            <a:off x="4797350" y="1077075"/>
            <a:ext cx="3821250" cy="38212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2" name="Shape 102"/>
        <p:cNvGrpSpPr/>
        <p:nvPr/>
      </p:nvGrpSpPr>
      <p:grpSpPr>
        <a:xfrm>
          <a:off x="0" y="0"/>
          <a:ext cx="0" cy="0"/>
          <a:chOff x="0" y="0"/>
          <a:chExt cx="0" cy="0"/>
        </a:xfrm>
      </p:grpSpPr>
      <p:sp>
        <p:nvSpPr>
          <p:cNvPr id="103" name="Google Shape;103;p20"/>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Reflection Questions 	</a:t>
            </a:r>
            <a:endParaRPr/>
          </a:p>
        </p:txBody>
      </p:sp>
      <p:sp>
        <p:nvSpPr>
          <p:cNvPr id="104" name="Google Shape;104;p2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nSpc>
                <a:spcPct val="100000"/>
              </a:lnSpc>
              <a:spcBef>
                <a:spcPts val="0"/>
              </a:spcBef>
              <a:spcAft>
                <a:spcPts val="0"/>
              </a:spcAft>
              <a:buNone/>
            </a:pPr>
            <a:r>
              <a:t/>
            </a:r>
            <a:endParaRPr sz="1200">
              <a:solidFill>
                <a:srgbClr val="000000"/>
              </a:solidFill>
              <a:latin typeface="Cambria"/>
              <a:ea typeface="Cambria"/>
              <a:cs typeface="Cambria"/>
              <a:sym typeface="Cambria"/>
            </a:endParaRPr>
          </a:p>
          <a:p>
            <a:pPr indent="0" lvl="0" marL="0" rtl="0">
              <a:lnSpc>
                <a:spcPct val="100000"/>
              </a:lnSpc>
              <a:spcBef>
                <a:spcPts val="0"/>
              </a:spcBef>
              <a:spcAft>
                <a:spcPts val="0"/>
              </a:spcAft>
              <a:buNone/>
            </a:pPr>
            <a:r>
              <a:rPr lang="en" sz="1200">
                <a:solidFill>
                  <a:srgbClr val="000000"/>
                </a:solidFill>
                <a:latin typeface="Cambria"/>
                <a:ea typeface="Cambria"/>
                <a:cs typeface="Cambria"/>
                <a:sym typeface="Cambria"/>
              </a:rPr>
              <a:t>Your discussion must be detailed and include answers to the following questions:</a:t>
            </a:r>
            <a:endParaRPr sz="1200">
              <a:solidFill>
                <a:srgbClr val="000000"/>
              </a:solidFill>
              <a:latin typeface="Cambria"/>
              <a:ea typeface="Cambria"/>
              <a:cs typeface="Cambria"/>
              <a:sym typeface="Cambria"/>
            </a:endParaRPr>
          </a:p>
          <a:p>
            <a:pPr indent="-304800" lvl="0" marL="457200" rtl="0">
              <a:lnSpc>
                <a:spcPct val="100000"/>
              </a:lnSpc>
              <a:spcBef>
                <a:spcPts val="0"/>
              </a:spcBef>
              <a:spcAft>
                <a:spcPts val="0"/>
              </a:spcAft>
              <a:buClr>
                <a:srgbClr val="000000"/>
              </a:buClr>
              <a:buSzPts val="1200"/>
              <a:buFont typeface="Cambria"/>
              <a:buChar char="●"/>
            </a:pPr>
            <a:r>
              <a:rPr lang="en" sz="1200">
                <a:solidFill>
                  <a:srgbClr val="000000"/>
                </a:solidFill>
                <a:latin typeface="Cambria"/>
                <a:ea typeface="Cambria"/>
                <a:cs typeface="Cambria"/>
                <a:sym typeface="Cambria"/>
              </a:rPr>
              <a:t>How did your data from part A and part B the same?</a:t>
            </a:r>
            <a:endParaRPr sz="1200">
              <a:solidFill>
                <a:srgbClr val="000000"/>
              </a:solidFill>
              <a:latin typeface="Cambria"/>
              <a:ea typeface="Cambria"/>
              <a:cs typeface="Cambria"/>
              <a:sym typeface="Cambria"/>
            </a:endParaRPr>
          </a:p>
          <a:p>
            <a:pPr indent="-304800" lvl="0" marL="457200" rtl="0">
              <a:lnSpc>
                <a:spcPct val="100000"/>
              </a:lnSpc>
              <a:spcBef>
                <a:spcPts val="0"/>
              </a:spcBef>
              <a:spcAft>
                <a:spcPts val="0"/>
              </a:spcAft>
              <a:buClr>
                <a:srgbClr val="000000"/>
              </a:buClr>
              <a:buSzPts val="1200"/>
              <a:buFont typeface="Cambria"/>
              <a:buChar char="●"/>
            </a:pPr>
            <a:r>
              <a:rPr lang="en" sz="1200">
                <a:solidFill>
                  <a:srgbClr val="000000"/>
                </a:solidFill>
                <a:latin typeface="Cambria"/>
                <a:ea typeface="Cambria"/>
                <a:cs typeface="Cambria"/>
                <a:sym typeface="Cambria"/>
              </a:rPr>
              <a:t>How is the data from part A and part B different? </a:t>
            </a:r>
            <a:endParaRPr sz="1200">
              <a:solidFill>
                <a:srgbClr val="000000"/>
              </a:solidFill>
              <a:latin typeface="Cambria"/>
              <a:ea typeface="Cambria"/>
              <a:cs typeface="Cambria"/>
              <a:sym typeface="Cambria"/>
            </a:endParaRPr>
          </a:p>
          <a:p>
            <a:pPr indent="-304800" lvl="0" marL="457200" rtl="0">
              <a:lnSpc>
                <a:spcPct val="100000"/>
              </a:lnSpc>
              <a:spcBef>
                <a:spcPts val="0"/>
              </a:spcBef>
              <a:spcAft>
                <a:spcPts val="0"/>
              </a:spcAft>
              <a:buClr>
                <a:srgbClr val="000000"/>
              </a:buClr>
              <a:buSzPts val="1200"/>
              <a:buFont typeface="Cambria"/>
              <a:buChar char="●"/>
            </a:pPr>
            <a:r>
              <a:rPr lang="en" sz="1200">
                <a:solidFill>
                  <a:srgbClr val="000000"/>
                </a:solidFill>
                <a:latin typeface="Cambria"/>
                <a:ea typeface="Cambria"/>
                <a:cs typeface="Cambria"/>
                <a:sym typeface="Cambria"/>
              </a:rPr>
              <a:t>What are some factors that could’ve led to differences between the two parts?</a:t>
            </a:r>
            <a:endParaRPr sz="1200">
              <a:solidFill>
                <a:srgbClr val="000000"/>
              </a:solidFill>
              <a:latin typeface="Cambria"/>
              <a:ea typeface="Cambria"/>
              <a:cs typeface="Cambria"/>
              <a:sym typeface="Cambria"/>
            </a:endParaRPr>
          </a:p>
          <a:p>
            <a:pPr indent="-304800" lvl="0" marL="457200" rtl="0">
              <a:lnSpc>
                <a:spcPct val="100000"/>
              </a:lnSpc>
              <a:spcBef>
                <a:spcPts val="0"/>
              </a:spcBef>
              <a:spcAft>
                <a:spcPts val="0"/>
              </a:spcAft>
              <a:buClr>
                <a:srgbClr val="000000"/>
              </a:buClr>
              <a:buSzPts val="1200"/>
              <a:buFont typeface="Cambria"/>
              <a:buChar char="●"/>
            </a:pPr>
            <a:r>
              <a:rPr lang="en" sz="1200">
                <a:solidFill>
                  <a:srgbClr val="000000"/>
                </a:solidFill>
                <a:latin typeface="Cambria"/>
                <a:ea typeface="Cambria"/>
                <a:cs typeface="Cambria"/>
                <a:sym typeface="Cambria"/>
              </a:rPr>
              <a:t>Do you feel the data is valid (reliable and accurate)? Why or Why not?</a:t>
            </a:r>
            <a:endParaRPr sz="1200">
              <a:solidFill>
                <a:srgbClr val="000000"/>
              </a:solidFill>
              <a:latin typeface="Cambria"/>
              <a:ea typeface="Cambria"/>
              <a:cs typeface="Cambria"/>
              <a:sym typeface="Cambria"/>
            </a:endParaRPr>
          </a:p>
          <a:p>
            <a:pPr indent="-304800" lvl="0" marL="457200" rtl="0">
              <a:lnSpc>
                <a:spcPct val="100000"/>
              </a:lnSpc>
              <a:spcBef>
                <a:spcPts val="0"/>
              </a:spcBef>
              <a:spcAft>
                <a:spcPts val="0"/>
              </a:spcAft>
              <a:buClr>
                <a:srgbClr val="000000"/>
              </a:buClr>
              <a:buSzPts val="1200"/>
              <a:buFont typeface="Cambria"/>
              <a:buChar char="●"/>
            </a:pPr>
            <a:r>
              <a:rPr lang="en" sz="1200">
                <a:solidFill>
                  <a:srgbClr val="000000"/>
                </a:solidFill>
                <a:latin typeface="Cambria"/>
                <a:ea typeface="Cambria"/>
                <a:cs typeface="Cambria"/>
                <a:sym typeface="Cambria"/>
              </a:rPr>
              <a:t>What were the sources of error in this experiment (factors that may have affected your results)? Explain.</a:t>
            </a:r>
            <a:endParaRPr sz="1200">
              <a:solidFill>
                <a:srgbClr val="000000"/>
              </a:solidFill>
              <a:latin typeface="Cambria"/>
              <a:ea typeface="Cambria"/>
              <a:cs typeface="Cambria"/>
              <a:sym typeface="Cambria"/>
            </a:endParaRPr>
          </a:p>
          <a:p>
            <a:pPr indent="-304800" lvl="0" marL="457200" rtl="0">
              <a:lnSpc>
                <a:spcPct val="100000"/>
              </a:lnSpc>
              <a:spcBef>
                <a:spcPts val="0"/>
              </a:spcBef>
              <a:spcAft>
                <a:spcPts val="0"/>
              </a:spcAft>
              <a:buClr>
                <a:srgbClr val="000000"/>
              </a:buClr>
              <a:buSzPts val="1200"/>
              <a:buFont typeface="Cambria"/>
              <a:buChar char="●"/>
            </a:pPr>
            <a:r>
              <a:rPr lang="en" sz="1200">
                <a:solidFill>
                  <a:srgbClr val="000000"/>
                </a:solidFill>
                <a:latin typeface="Cambria"/>
                <a:ea typeface="Cambria"/>
                <a:cs typeface="Cambria"/>
                <a:sym typeface="Cambria"/>
              </a:rPr>
              <a:t>If you had the opportunity to redo the experiment, what changes would you make? How would you improve it? Explain.</a:t>
            </a:r>
            <a:endParaRPr sz="1200">
              <a:solidFill>
                <a:srgbClr val="000000"/>
              </a:solidFill>
              <a:latin typeface="Cambria"/>
              <a:ea typeface="Cambria"/>
              <a:cs typeface="Cambria"/>
              <a:sym typeface="Cambria"/>
            </a:endParaRPr>
          </a:p>
          <a:p>
            <a:pPr indent="-304800" lvl="0" marL="457200" rtl="0">
              <a:lnSpc>
                <a:spcPct val="100000"/>
              </a:lnSpc>
              <a:spcBef>
                <a:spcPts val="0"/>
              </a:spcBef>
              <a:spcAft>
                <a:spcPts val="0"/>
              </a:spcAft>
              <a:buClr>
                <a:srgbClr val="000000"/>
              </a:buClr>
              <a:buSzPts val="1200"/>
              <a:buFont typeface="Cambria"/>
              <a:buChar char="●"/>
            </a:pPr>
            <a:r>
              <a:rPr lang="en" sz="1200">
                <a:solidFill>
                  <a:srgbClr val="000000"/>
                </a:solidFill>
                <a:latin typeface="Cambria"/>
                <a:ea typeface="Cambria"/>
                <a:cs typeface="Cambria"/>
                <a:sym typeface="Cambria"/>
              </a:rPr>
              <a:t>What new questions did the experiment generate? Explain.</a:t>
            </a:r>
            <a:endParaRPr sz="1200">
              <a:solidFill>
                <a:srgbClr val="000000"/>
              </a:solidFill>
              <a:latin typeface="Cambria"/>
              <a:ea typeface="Cambria"/>
              <a:cs typeface="Cambria"/>
              <a:sym typeface="Cambria"/>
            </a:endParaRPr>
          </a:p>
          <a:p>
            <a:pPr indent="-304800" lvl="0" marL="457200" rtl="0">
              <a:lnSpc>
                <a:spcPct val="100000"/>
              </a:lnSpc>
              <a:spcBef>
                <a:spcPts val="0"/>
              </a:spcBef>
              <a:spcAft>
                <a:spcPts val="0"/>
              </a:spcAft>
              <a:buClr>
                <a:srgbClr val="000000"/>
              </a:buClr>
              <a:buSzPts val="1200"/>
              <a:buFont typeface="Cambria"/>
              <a:buChar char="●"/>
            </a:pPr>
            <a:r>
              <a:rPr lang="en" sz="1200">
                <a:solidFill>
                  <a:srgbClr val="000000"/>
                </a:solidFill>
                <a:latin typeface="Cambria"/>
                <a:ea typeface="Cambria"/>
                <a:cs typeface="Cambria"/>
                <a:sym typeface="Cambria"/>
              </a:rPr>
              <a:t>What did you learn from the experiment? Explain.</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sp>
        <p:nvSpPr>
          <p:cNvPr id="109" name="Google Shape;109;p21"/>
          <p:cNvSpPr txBox="1"/>
          <p:nvPr>
            <p:ph type="title"/>
          </p:nvPr>
        </p:nvSpPr>
        <p:spPr>
          <a:xfrm>
            <a:off x="311700" y="391350"/>
            <a:ext cx="8520600" cy="6261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Conclusion</a:t>
            </a:r>
            <a:endParaRPr/>
          </a:p>
        </p:txBody>
      </p:sp>
      <p:sp>
        <p:nvSpPr>
          <p:cNvPr id="110" name="Google Shape;110;p2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81000" lvl="0" marL="457200" rtl="0">
              <a:spcBef>
                <a:spcPts val="0"/>
              </a:spcBef>
              <a:spcAft>
                <a:spcPts val="0"/>
              </a:spcAft>
              <a:buSzPts val="2400"/>
              <a:buChar char="●"/>
            </a:pPr>
            <a:r>
              <a:rPr lang="en" sz="2400"/>
              <a:t>Biggest takeaway</a:t>
            </a:r>
            <a:endParaRPr sz="2400"/>
          </a:p>
          <a:p>
            <a:pPr indent="-381000" lvl="1" marL="914400" rtl="0">
              <a:spcBef>
                <a:spcPts val="0"/>
              </a:spcBef>
              <a:spcAft>
                <a:spcPts val="0"/>
              </a:spcAft>
              <a:buSzPts val="2400"/>
              <a:buChar char="○"/>
            </a:pPr>
            <a:r>
              <a:rPr lang="en" sz="2400"/>
              <a:t>Access for students to new topics </a:t>
            </a:r>
            <a:endParaRPr sz="2400"/>
          </a:p>
          <a:p>
            <a:pPr indent="-381000" lvl="1" marL="914400" rtl="0">
              <a:spcBef>
                <a:spcPts val="0"/>
              </a:spcBef>
              <a:spcAft>
                <a:spcPts val="0"/>
              </a:spcAft>
              <a:buSzPts val="2400"/>
              <a:buChar char="○"/>
            </a:pPr>
            <a:r>
              <a:rPr lang="en" sz="2400"/>
              <a:t>Better understanding and appreciation of how things work “behind the scenes” </a:t>
            </a:r>
            <a:endParaRPr sz="2400"/>
          </a:p>
          <a:p>
            <a:pPr indent="-381000" lvl="0" marL="457200" rtl="0">
              <a:spcBef>
                <a:spcPts val="0"/>
              </a:spcBef>
              <a:spcAft>
                <a:spcPts val="0"/>
              </a:spcAft>
              <a:buSzPts val="2400"/>
              <a:buChar char="●"/>
            </a:pPr>
            <a:r>
              <a:rPr lang="en" sz="2400"/>
              <a:t>Opened my eyes to how much more there is to learn! </a:t>
            </a:r>
            <a:endParaRPr sz="2400"/>
          </a:p>
          <a:p>
            <a:pPr indent="-381000" lvl="0" marL="457200" rtl="0">
              <a:spcBef>
                <a:spcPts val="0"/>
              </a:spcBef>
              <a:spcAft>
                <a:spcPts val="0"/>
              </a:spcAft>
              <a:buSzPts val="2400"/>
              <a:buChar char="●"/>
            </a:pPr>
            <a:r>
              <a:rPr lang="en" sz="2400"/>
              <a:t>This program has given me the chance to make concrete, real-world connections for my students to see proportional relationships. </a:t>
            </a:r>
            <a:endParaRPr sz="2400"/>
          </a:p>
          <a:p>
            <a:pPr indent="0" lvl="0" marL="0" rtl="0">
              <a:spcBef>
                <a:spcPts val="1600"/>
              </a:spcBef>
              <a:spcAft>
                <a:spcPts val="1600"/>
              </a:spcAft>
              <a:buNone/>
            </a:pPr>
            <a:r>
              <a:t/>
            </a:r>
            <a:endParaRPr sz="2400"/>
          </a:p>
        </p:txBody>
      </p:sp>
    </p:spTree>
  </p:cSld>
  <p:clrMapOvr>
    <a:masterClrMapping/>
  </p:clrMapOvr>
</p:sld>
</file>

<file path=ppt/theme/theme1.xml><?xml version="1.0" encoding="utf-8"?>
<a:theme xmlns:a="http://schemas.openxmlformats.org/drawingml/2006/main" xmlns:r="http://schemas.openxmlformats.org/officeDocument/2006/relationships" name="Coral">
  <a:themeElements>
    <a:clrScheme name="Coral">
      <a:dk1>
        <a:srgbClr val="F55E61"/>
      </a:dk1>
      <a:lt1>
        <a:srgbClr val="FFFFFF"/>
      </a:lt1>
      <a:dk2>
        <a:srgbClr val="5E696C"/>
      </a:dk2>
      <a:lt2>
        <a:srgbClr val="BFC7CA"/>
      </a:lt2>
      <a:accent1>
        <a:srgbClr val="1E2D31"/>
      </a:accent1>
      <a:accent2>
        <a:srgbClr val="273C42"/>
      </a:accent2>
      <a:accent3>
        <a:srgbClr val="83D061"/>
      </a:accent3>
      <a:accent4>
        <a:srgbClr val="F6CD4C"/>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